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7" r:id="rId2"/>
    <p:sldId id="263" r:id="rId3"/>
    <p:sldId id="257" r:id="rId4"/>
    <p:sldId id="270" r:id="rId5"/>
    <p:sldId id="262" r:id="rId6"/>
    <p:sldId id="268" r:id="rId7"/>
    <p:sldId id="264" r:id="rId8"/>
    <p:sldId id="265" r:id="rId9"/>
    <p:sldId id="266" r:id="rId10"/>
    <p:sldId id="258" r:id="rId11"/>
    <p:sldId id="259" r:id="rId12"/>
    <p:sldId id="260" r:id="rId13"/>
    <p:sldId id="261"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B0F3DF-7F31-4953-9AB2-0A743325ACFD}" type="datetimeFigureOut">
              <a:rPr lang="en-US" smtClean="0"/>
              <a:t>3/5/2012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71D4E9-74AD-433B-AD09-948ED1A616F1}" type="slidenum">
              <a:rPr lang="en-GB" smtClean="0"/>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Students should think about this quietly as they come in.  (4mins)</a:t>
            </a:r>
            <a:endParaRPr lang="en-US" dirty="0"/>
          </a:p>
        </p:txBody>
      </p:sp>
      <p:sp>
        <p:nvSpPr>
          <p:cNvPr id="4" name="Slide Number Placeholder 3"/>
          <p:cNvSpPr>
            <a:spLocks noGrp="1"/>
          </p:cNvSpPr>
          <p:nvPr>
            <p:ph type="sldNum" sz="quarter" idx="10"/>
          </p:nvPr>
        </p:nvSpPr>
        <p:spPr/>
        <p:txBody>
          <a:bodyPr/>
          <a:lstStyle/>
          <a:p>
            <a:fld id="{DFB80F70-E141-4E4E-B7EF-AFEC299CAEA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BFD81D4-C2D0-4401-A441-AF5D4EE33334}" type="datetimeFigureOut">
              <a:rPr lang="en-US" smtClean="0"/>
              <a:t>3/5/2012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99B83C-AFCA-435E-8F44-ADE7722AB6E5}"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FD81D4-C2D0-4401-A441-AF5D4EE33334}" type="datetimeFigureOut">
              <a:rPr lang="en-US" smtClean="0"/>
              <a:t>3/5/2012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99B83C-AFCA-435E-8F44-ADE7722AB6E5}"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FD81D4-C2D0-4401-A441-AF5D4EE33334}" type="datetimeFigureOut">
              <a:rPr lang="en-US" smtClean="0"/>
              <a:t>3/5/2012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99B83C-AFCA-435E-8F44-ADE7722AB6E5}"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BFD81D4-C2D0-4401-A441-AF5D4EE33334}" type="datetimeFigureOut">
              <a:rPr lang="en-US" smtClean="0"/>
              <a:t>3/5/2012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99B83C-AFCA-435E-8F44-ADE7722AB6E5}"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FD81D4-C2D0-4401-A441-AF5D4EE33334}" type="datetimeFigureOut">
              <a:rPr lang="en-US" smtClean="0"/>
              <a:t>3/5/2012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B99B83C-AFCA-435E-8F44-ADE7722AB6E5}"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BFD81D4-C2D0-4401-A441-AF5D4EE33334}" type="datetimeFigureOut">
              <a:rPr lang="en-US" smtClean="0"/>
              <a:t>3/5/2012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99B83C-AFCA-435E-8F44-ADE7722AB6E5}"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BFD81D4-C2D0-4401-A441-AF5D4EE33334}" type="datetimeFigureOut">
              <a:rPr lang="en-US" smtClean="0"/>
              <a:t>3/5/2012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B99B83C-AFCA-435E-8F44-ADE7722AB6E5}"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BFD81D4-C2D0-4401-A441-AF5D4EE33334}" type="datetimeFigureOut">
              <a:rPr lang="en-US" smtClean="0"/>
              <a:t>3/5/2012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B99B83C-AFCA-435E-8F44-ADE7722AB6E5}"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FD81D4-C2D0-4401-A441-AF5D4EE33334}" type="datetimeFigureOut">
              <a:rPr lang="en-US" smtClean="0"/>
              <a:t>3/5/2012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B99B83C-AFCA-435E-8F44-ADE7722AB6E5}"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FD81D4-C2D0-4401-A441-AF5D4EE33334}" type="datetimeFigureOut">
              <a:rPr lang="en-US" smtClean="0"/>
              <a:t>3/5/2012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99B83C-AFCA-435E-8F44-ADE7722AB6E5}"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FD81D4-C2D0-4401-A441-AF5D4EE33334}" type="datetimeFigureOut">
              <a:rPr lang="en-US" smtClean="0"/>
              <a:t>3/5/2012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B99B83C-AFCA-435E-8F44-ADE7722AB6E5}"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FD81D4-C2D0-4401-A441-AF5D4EE33334}" type="datetimeFigureOut">
              <a:rPr lang="en-US" smtClean="0"/>
              <a:t>3/5/2012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99B83C-AFCA-435E-8F44-ADE7722AB6E5}"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714348" y="2154128"/>
            <a:ext cx="7929618" cy="4093428"/>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endParaRPr lang="en-GB" sz="2000" dirty="0" smtClean="0">
              <a:latin typeface="Comic Sans MS" pitchFamily="66" charset="0"/>
              <a:ea typeface="Times New Roman" pitchFamily="18" charset="0"/>
              <a:cs typeface="Times New Roman" pitchFamily="18" charset="0"/>
            </a:endParaRPr>
          </a:p>
          <a:p>
            <a:pPr marL="457200" lvl="0" indent="-457200">
              <a:buFont typeface="+mj-lt"/>
              <a:buAutoNum type="arabicPeriod"/>
            </a:pPr>
            <a:r>
              <a:rPr lang="en-GB" sz="2000" dirty="0">
                <a:latin typeface="Comic Sans MS" pitchFamily="66" charset="0"/>
              </a:rPr>
              <a:t>What is Hardy saying about the position of women?</a:t>
            </a:r>
            <a:endParaRPr lang="en-GB" sz="2000" b="1" dirty="0">
              <a:latin typeface="Comic Sans MS" pitchFamily="66" charset="0"/>
            </a:endParaRPr>
          </a:p>
          <a:p>
            <a:pPr marL="457200" indent="-457200"/>
            <a:r>
              <a:rPr lang="en-GB" sz="2000" dirty="0">
                <a:latin typeface="Comic Sans MS" pitchFamily="66" charset="0"/>
              </a:rPr>
              <a:t> </a:t>
            </a:r>
            <a:endParaRPr lang="en-GB" sz="2000" b="1" dirty="0">
              <a:latin typeface="Comic Sans MS" pitchFamily="66" charset="0"/>
            </a:endParaRPr>
          </a:p>
          <a:p>
            <a:pPr marL="457200" lvl="0" indent="-457200">
              <a:buFont typeface="+mj-lt"/>
              <a:buAutoNum type="arabicPeriod" startAt="2"/>
            </a:pPr>
            <a:r>
              <a:rPr lang="en-GB" sz="2000" dirty="0" smtClean="0">
                <a:latin typeface="Comic Sans MS" pitchFamily="66" charset="0"/>
              </a:rPr>
              <a:t>Why </a:t>
            </a:r>
            <a:r>
              <a:rPr lang="en-GB" sz="2000" dirty="0">
                <a:latin typeface="Comic Sans MS" pitchFamily="66" charset="0"/>
              </a:rPr>
              <a:t>isn’t it possible to have the advantages of both a maid and prostitute during the Victorian Era?</a:t>
            </a:r>
            <a:endParaRPr lang="en-GB" sz="2000" b="1" dirty="0">
              <a:latin typeface="Comic Sans MS" pitchFamily="66" charset="0"/>
            </a:endParaRPr>
          </a:p>
          <a:p>
            <a:pPr marL="457200" indent="-457200"/>
            <a:endParaRPr lang="en-GB" sz="2000" b="1" dirty="0">
              <a:latin typeface="Comic Sans MS" pitchFamily="66" charset="0"/>
            </a:endParaRPr>
          </a:p>
          <a:p>
            <a:pPr marL="457200" lvl="0" indent="-457200">
              <a:buFont typeface="+mj-lt"/>
              <a:buAutoNum type="arabicPeriod" startAt="3"/>
            </a:pPr>
            <a:r>
              <a:rPr lang="en-GB" sz="2000" dirty="0">
                <a:latin typeface="Comic Sans MS" pitchFamily="66" charset="0"/>
              </a:rPr>
              <a:t>Is it possible to be virtuous and also have luxuries in today’s society? Why or why not</a:t>
            </a:r>
            <a:r>
              <a:rPr lang="en-GB" sz="2000" dirty="0" smtClean="0">
                <a:latin typeface="Comic Sans MS" pitchFamily="66" charset="0"/>
              </a:rPr>
              <a:t>?</a:t>
            </a:r>
          </a:p>
          <a:p>
            <a:pPr marL="457200" lvl="0" indent="-457200">
              <a:buFont typeface="+mj-lt"/>
              <a:buAutoNum type="arabicPeriod" startAt="3"/>
            </a:pPr>
            <a:endParaRPr lang="en-GB" sz="2000" b="1" dirty="0">
              <a:latin typeface="Comic Sans MS" pitchFamily="66" charset="0"/>
            </a:endParaRPr>
          </a:p>
          <a:p>
            <a:pPr marL="457200" lvl="0" indent="-457200">
              <a:buFont typeface="+mj-lt"/>
              <a:buAutoNum type="arabicPeriod" startAt="3"/>
            </a:pPr>
            <a:r>
              <a:rPr lang="en-GB" sz="2000" dirty="0" smtClean="0">
                <a:latin typeface="Comic Sans MS" pitchFamily="66" charset="0"/>
              </a:rPr>
              <a:t>Do </a:t>
            </a:r>
            <a:r>
              <a:rPr lang="en-GB" sz="2000" dirty="0">
                <a:latin typeface="Comic Sans MS" pitchFamily="66" charset="0"/>
              </a:rPr>
              <a:t>other countries across the world have similar attitudes to the position of women? Which countries have this attitude and why is it that way? </a:t>
            </a:r>
            <a:endParaRPr lang="en-GB" sz="2000" b="1" dirty="0">
              <a:latin typeface="Comic Sans MS" pitchFamily="66" charset="0"/>
            </a:endParaRPr>
          </a:p>
          <a:p>
            <a:pPr marL="342900" marR="0" lvl="0" indent="-342900" algn="l" defTabSz="914400" rtl="0" eaLnBrk="1" fontAlgn="base" latinLnBrk="0" hangingPunct="1">
              <a:lnSpc>
                <a:spcPct val="100000"/>
              </a:lnSpc>
              <a:spcBef>
                <a:spcPct val="0"/>
              </a:spcBef>
              <a:spcAft>
                <a:spcPct val="0"/>
              </a:spcAft>
              <a:buClrTx/>
              <a:buSzTx/>
              <a:buFontTx/>
              <a:buAutoNum type="arabicPeriod" startAt="3"/>
              <a:tabLst/>
            </a:pPr>
            <a:endParaRPr kumimoji="0" lang="en-GB" sz="2000" i="0" u="none" strike="noStrike" cap="none" normalizeH="0" baseline="0" dirty="0" smtClean="0">
              <a:ln>
                <a:noFill/>
              </a:ln>
              <a:solidFill>
                <a:schemeClr val="tx1"/>
              </a:solidFill>
              <a:effectLst/>
              <a:latin typeface="Comic Sans MS" pitchFamily="66" charset="0"/>
            </a:endParaRPr>
          </a:p>
        </p:txBody>
      </p:sp>
      <p:sp>
        <p:nvSpPr>
          <p:cNvPr id="4" name="TextBox 3"/>
          <p:cNvSpPr txBox="1"/>
          <p:nvPr/>
        </p:nvSpPr>
        <p:spPr>
          <a:xfrm rot="20006179">
            <a:off x="26498" y="355742"/>
            <a:ext cx="1714512" cy="523220"/>
          </a:xfrm>
          <a:prstGeom prst="rect">
            <a:avLst/>
          </a:prstGeom>
          <a:solidFill>
            <a:srgbClr val="FF0000"/>
          </a:solidFill>
          <a:ln>
            <a:solidFill>
              <a:schemeClr val="tx1"/>
            </a:solidFill>
          </a:ln>
        </p:spPr>
        <p:txBody>
          <a:bodyPr wrap="square" rtlCol="0">
            <a:spAutoFit/>
          </a:bodyPr>
          <a:lstStyle/>
          <a:p>
            <a:pPr algn="ctr"/>
            <a:r>
              <a:rPr lang="en-GB" sz="2800" b="1" dirty="0" smtClean="0">
                <a:latin typeface="Comic Sans MS" pitchFamily="66" charset="0"/>
              </a:rPr>
              <a:t>Do Now!</a:t>
            </a:r>
            <a:endParaRPr lang="en-GB" sz="2800" b="1" dirty="0">
              <a:latin typeface="Comic Sans MS" pitchFamily="66" charset="0"/>
            </a:endParaRPr>
          </a:p>
        </p:txBody>
      </p:sp>
      <p:sp>
        <p:nvSpPr>
          <p:cNvPr id="5" name="TextBox 4"/>
          <p:cNvSpPr txBox="1"/>
          <p:nvPr/>
        </p:nvSpPr>
        <p:spPr>
          <a:xfrm>
            <a:off x="642910" y="928670"/>
            <a:ext cx="7715304" cy="830997"/>
          </a:xfrm>
          <a:prstGeom prst="rect">
            <a:avLst/>
          </a:prstGeom>
          <a:noFill/>
        </p:spPr>
        <p:txBody>
          <a:bodyPr wrap="square" rtlCol="0">
            <a:spAutoFit/>
          </a:bodyPr>
          <a:lstStyle/>
          <a:p>
            <a:r>
              <a:rPr lang="en-GB" sz="2400" b="1" dirty="0" smtClean="0">
                <a:latin typeface="Comic Sans MS" pitchFamily="66" charset="0"/>
              </a:rPr>
              <a:t>As you quietly unpack, consider the answers to the following questions: </a:t>
            </a:r>
            <a:endParaRPr lang="en-GB" sz="2400" b="1" dirty="0">
              <a:latin typeface="Comic Sans MS" pitchFamily="66" charset="0"/>
            </a:endParaRPr>
          </a:p>
        </p:txBody>
      </p:sp>
      <p:sp>
        <p:nvSpPr>
          <p:cNvPr id="23554" name="AutoShape 2" descr="data:image/jpeg;base64,/9j/4AAQSkZJRgABAQAAAQABAAD/2wCEAAkGBhISEBUUEBQUFRUUFxgWFBYVGBUVGRkYFhcVFxYUGBgXHyYeGBokGhcXHzEgIycpLCwsFh4xNzAqNSYrLCkBCQoKBQUFDQUFDSkYEhgpKSkpKSkpKSkpKSkpKSkpKSkpKSkpKSkpKSkpKSkpKSkpKSkpKSkpKSkpKSkpKSkpKf/AABEIAOEA4QMBIgACEQEDEQH/xAAcAAEAAgMBAQEAAAAAAAAAAAAABAUBAwYCBwj/xABLEAACAQMCBAMCCQcKBAYDAAABAgMAERIEIQUTIjEGQVEUMgcjM1JhcXORszRCcoGCkqEWJENUYoOxw9HTFVOjtBeTlLLS4Qii8P/EABQBAQAAAAAAAAAAAAAAAAAAAAD/xAAUEQEAAAAAAAAAAAAAAAAAAAAA/9oADAMBAAIRAxEAPwD6T4n4zNHKkcRKhgCWt65735cllUooPQd549xffbpOMTSCNEw5jGbrZWKkQyKhIUEG5zHnti23lXjxBxaITLDLFDJsjgSOoduYzpaGMqeYwwNwCNiK2ajjPD3iAfB41bEDlsygqhcEDHZBGGOXu4g70GrTeM1fAiOTqVSFshuzjSkKrFh29pQXIF9+1t9mk8ZRtbpkxYI2RCKFEiKyBrv3N7XAsN72AvWviGt0MgdWIU9ZZuVv8WTnu6FT+THYghuRtfHZwzW6FYh0KgToGaG+MMkkCMxYXHyR77i29BsTxejAviVjWKd3ysWDQtEpUYkg3z8r72FR9N4yyWMcotIzhJAhGCXmiiJu5BO0yMLA3B/XXuLimiUlREI1jxPVC8dsg83QCly19OG8t1U3JsKmR67RzS2xVpGx3aNgboxZVLMuzq0TNiTkDETYY0EfTeLQ7wIsbky4XY4IAHhMuQUsWIHSDa4BPckb9GDXMNxPQKxYpGOXazCJywMfOW4AS+K8lxkLjpPYAXkJ4whABbJet0YYscAizsXJtuhEEnULi4I8jYOgpVbLx+FUR2ZgHva6Pew95mFrqo8ybAXFQk8XRZYkOG5ksZAR2tyjqOrYbg+zva199u4Ngv6VSN4t062LP0kAghZCd+dfIBekKIJCSe2DXtYXanxXCkgQk7MVclXGFldsiMd0+Lfq93pJvtQXdKqeHeIopWCXxkIY4G/5psRla17WNu9mBqNpfGUBjzkyjuMsSkhIQ8zEt07HGJ2I3sFJvbegvzSquDxJp3k5ascsinuSAZKXUjIrj70cgBvuUa17Vnw6f5uP05vp250lv4UFnSq/jXHIdKgediqswQWBPUwJAPkosDubAW3NYHEpGF008m/bJoVH8HY2/VQWNKrs9WfzYE+kvJJ/AIn+NY9l1B96dR9nEB+Iz0FlWL1XHhJPvzTt+2I/wlWtMvDNIm8uB8/j5DJ+KxtQWXtiZYZLkfzclvt3Nr3rdVTo+IaMMFgMVyQPiQG7+pjBA/XVtQKUpQKUpQKUpQVWuXTZM0rqpsmRL42EReZD3GNrSNf0B8hVZJwbQnBA6BA7PgJD1XhIKDq2URyA4jbFhtY1YcU8MQzyrJJlkoUCx2OLh9x+8Pqc+diIsfgfTgOBnaQAHftjJzNv/wBV+pB53JDxrdDo9rIZWbJAkbFic1kka4LBb4TSML72l294A5Gg0FrM46Opw8rg2lcuOcHa5u8hID9i9SofDKIipG7py2Zo2GJK55ZDqUgghiNwfKo+t8ORrJzmadyMAFHxlsZIJNgQW3aBLm/m3mb0EeCLh8iBuZmHXIFppGYqoljzOTXAAkkBby/ZFtjPoY1LK4JUGTplJcgh15g6rm/Mfrva7Ek7XFcvC4XkEfNK2UALKxjkO0qBhG8SklVmZQQxBuCQT3tv5KqLkSPkWL5dN8mEwZu1rnnSG1rXI2tcEKLWQQyl0crCGAaxuHWFmnzdn53LZCdRsyEglypVsbVc6iPQh1BYZE36ZCMRy9TLkxDXVcJJzf8AtD6La9V4eWLCzyXeRVuBGoDGRJFkChMQQ0Y2AAOTE3JvW4+CosVXOTBCrIt16XSEQq4OOVwArbm2Sg28qDdPoNEFSJ2UBAzhTIQShJMhbquyE3JvcG2/aosmj4aScpUvITJvOd+ZzVuLtspM8tgNrubbgW3LwldQ0xZ3Fy0LgYWbDLFvdupAkIAv5C96zJ4MiZWDO5LZlm6LkyJqFdvdsL+0yntYG3lsQkL4T0uOIQ2xKe8/utzri97/ANPL+/8AQLYbwlpSzNgbu2T2eQZe/cEBrFTzHuvY5du1SH4W5JI1My3JNgILC/kLxk2H0k1g8Kk/rWo/6H+1QZ0vAoYpOYikNa18m8/Mi9idgL+grVJ4W0zLiUNrAe842UOtrg3tjI4PqGN6aNHTUlGlkkUxBhmI9jmRsUVe49fSragro+Awq2QXcNl3bvlM97X+dNKf2voFnAPkP7yb8aSrGq7gJ+J/vJvxpKDzxdby6b7Y/wDb6jaoGn08sGoMGnMYiZDKiuGPKIYKyIFI6CSGAv03IG1gLDivyum+2P8A2+orzJ+XL9g/4kdB69k1J96dV+ziC/iM9Z/4SSeuedh6ZLH+Eqn+NWNKCubgEJ99Wf6JJJJB9zsRW+DhUCe5FGtvmoo/wFSqUGLVmlKBSlKBSlKBSlKBSlKBUTiWhWWMq5sNjeyHtv2cEfeKl1XcchaSMRKCRKypIR2Ee5lv6XRSn1uKDn9awdEmZEkhU2gilGQKFbc9ixsGYXxLdkPYliKkxxxrEHjM8NyFjSKRmDk9ljiluo7fMAtuTjvVxr44U+OkFjGPeW4OPzOndgT2U3uSLC9c+dVI0lkHxzAr02+JQWJgjO6ht1Mkm4UkAZHBaDGk4tI7cnU/Kw6qMBgLKyFUYWYdLMvMCtYLvY4i9dhXPScIWFIexYzR3IvYDJjiL72uSdySSSSSSTXQig+feKvE8+hVWhk0say6yWOR9SshRfi81a8bAj3CvnuwqZwv4TYjDGdRHIszQxyPGiFhzJccIU3uZGDKwU9lYEmt+u8L+2OpMmCwauSQoUVxJdAhU5dhgzjb51/IVVD4I7LZdSLmKGJmbTxu55GKqMybiNokVGjBs1rk2JUhjjXwlgsh0jdHs08z5xMQGGn50VyD3UWLoN8WFXMfwj6TmSRNzeZCt3HKYBmDQrhGfzmJmisPRwao4vgfKpgusfExyR2MKH5WD2Zj32+KWMADzQnzsNfiT4OpxDK8eoeSRyclWCI3WQ6RZCEdrPiumDY+dyPSg67g/FU1MyTRghJNOGTKwOPMNjYdrje3fffer6uV8H6aaNYE1HyiaUKelU2WQhLohKqccbgGwN66qgVXcBHxP95N+NJVjUDgnyW//Ml/GkoPPFPldN9sfwNRXl/y5fsH/Ejr1xT5XTfbH8DUV5f8uX7B/wASOgs6UpQKUpQKUpQKUpQKUpQKUpQKUpQKpPEnD5pApisQu5UdLX8mViRuPKzRnv1i9qu6UHzuTjGrcICDKIy9mwKkSAqEeS/SWUF/iiA3N5exFpD2XA+ECCMAjrIGZ7+pCgncgXP1kljuxJ2S8FhaUSsgzBBvdgCV9wsoOLlfIsDbytW/WatYkLOdhYbAkkkgKoA3JJIAA7k0EPjf9D9vF/iasr1UTwaiYAkRxAEMqkcyS47Em4RGA+hwD69jQGJTMEOstOD7t5cSbgBRIzdRy2IWwvtiO1BN41rZYNBxCaBgskRmlUlQwvGivjY+oBH66jaDxiZln0yMfaYNMHeYiLDmcqN8uUGyAykGxABswBNqsdZo11UEujmzgeZGDmMrd1NhI8bMuLXBsbqCMuwuCYWk+DmKOWSUTTmSXTnTmQiHMKViTPIRi7WiWwIIBLEDeg5jwv8ACdMIBqNWX1MbobcqBITHLFA2pnjOcgLryhdXGxKN22v0MvjwzTSabTRSpNG6dUioY2VZtMJgpDG55U6t22Deorfrfg6hl0UGkM2oCwAqsgMYkKGKSAxscMSOVIV929gKaf4PESXmjU6rPIsTeFb5HTlgSkYNj7NGLDyyHnQXgH88/uf8z/6qyqtH5Z/cf5lWVANQeD/Jfty/ivU01D4OPitvny/ivQa+J/K6b7Y/gaivMn5av2D/AIkdeuJ/K6b7Y/8Ab6ivL/lq/YP+JHQWdKUoFKUoFKUoFKUoFKUoFKUoFKUoFKUoIB4lJf8AJ5vrvp/v3lqJppmn1JzR0XTgEBsDeSQHq6GYdKdt/wCkPoDVrqpgiMx7KpY/UATVR4XjYc/mMWczXe/qYYDYf2QCLD0tQb/EGs5MayEnBZEWUDbokYRMxI3AXMPf0Q1RiJDppo5WX4qRlQsQoJIIZBe3vkPsPn7WsLXniiMNpXU9mKKfqMiA/wADXKewyoInnsTNd7rIYkDzLlIrkHmEKsYsqDqLEEgGgu9Rqy+mXJZRNEFZXMUoHNQbm+Put1Am1sXNWi8XuLpFK6ndWXllWB7Mpz3BG/66q+B8XVUK8ohQxC8tDk1iweQxKWMaZDEZMWJB22vUvgerXOVFyC3zVWFipZnWRLemalv7weVqCUeKt/V5/ui/+dY/4s39Xn+6P/51YilBU6R3fUlzFIiiILd8Bc5k2GLE9qtqUoFQuD/Jfty/ivUw1D4T8l+3J+K9Br4n8rpvtj+BqKw/5av2DfiR164l8rp/tT/2+orw/wCWr9g/4kdBZ0pSgUpSgUpSgUpSgVGXXqWx3vcjttcX/wBG/dNSarY1fnHZLXN9lv22N+97W70FjelYvSg9UpSgUpSg1zoCpB7EEH6iN6ovDEhZUlUHGaCIvci6zRjB1YfOIKj+6PqK6GuT1kaaSUn4yOMrlzlViqWIAikVQVdbdsgCq2APzQ1tqZte0qRsqpFKUIwk3FmjY82+JcBhIFt3xBtYmuuRQBYdhXJavhukeY21DpJIjZcpxywQyyObkEKS2JKluoeovW3jHGNQgwg1OlMucakNDIwUSOEykwm6O+17XIsKC31s8SHAOY2Y5ERJk25tkQFbEE/nEeXeqHhfh0vI8czB000sojfImVuciSEOSLXUyZZXvkoOwG6Li8iO8Opcme4GOlhaNJA6jluXcthcgpkXG62FtqseH6Z9OkckgUMdtQE3UZMSrgnc4FrFjuQxJJsKC04bqWZSH+UQ4SfpC3UPoYEMP0qmVW648uRZvzTaOX9Enoc/osbfVIx8qsRQZpSlBg1C4Ofit/ny/ivU01E4SPi/25PxHoNfE/ldN9sfwNRXl/y1fsH/ABI6zxP5XTfbH8DUV5f8tX7B/wASOgl67VctbhWckgBVG5J+k7KPpJAFc3p+Na6SR1UactHYPGuZAJJG098TYixBUMLXwNxe01HGiZXii5eUeIZnkUYl8bdA6iAGHmLkgA9yPPB84SNM5VsIlZHRSl1BwIdSzWa4BuDvc7C24RtNxbVgjmxKFN+pzyrWWNg8jXYKTmUwVT1Rk3t2tuFcRE0YcW3JGxDKcSRkrD3lNtjWhNXnAZJIwUKh1QDNitshdSLZWscRe1rb1U+GuIrLOxjRYkdCcF83BUEkAYqQD3HvBxfeM0HVUpSgUpSgVVppiJrkG2ROxWwuG3IAv5nufOrSqtkxkBwa5drH4vquD03LXxtc2PoPSgsr0pvSg9UpSgUpQ0EPX8SWLEWLu98I03ZrWud7BVFxdmIAuN9wDGy1bDdYEHoWeU29CQFA/j+uoi6g/wA41AALAmCEHt8WxSx/SmLXt5KvpVtptMsKHfzZ3Y33Yks7bkm30eQsOwoOb4/odRqY/ZEWKEsA3Pj6+Ul7FlRlUpKwyVSCbdRvtXyPgnif+T2p4hotTH7QGsY22AdsbpmDfoZH372II3vX3jhoxiM0hsZBzHufdFulb+QVbD6wT51+Xvhb4uup4xqXjIKqyxqV3B5aKhN/PqBoPoXEfGHtfAtXMgBJjihbqyaACS+EmXUwbJgji97LezAk994LlbV8M088UrXkiVZUkvNGzL0SAhjktyG91gNxsfP8qRal1VlVmCuAHAJAYAhgGHY2IB386+v/AAF+NpI0m0dkYC88Zd3U7lEeNQkbliSVIUWNye96D6zwk60Aw6qKOWPqQSIWUmMNgM1kJu2JB77i+5O1WfAdSXiIJyCOyJJueYi9n+k91J7EoSNiKqfa3mYrMJWC2yhhTlg33tIzvmw/sjEHzBBq2TiDqAF002IAtvp1AHkLGQEW+qgs6VSx+ImZyq6eViL3xaA2xOJJvIABkCo33KN6G1notWJUDgEXvcG1wQSrKbEi4II2J7UG+ofCvk/25PxHqYahcLkHKv8A25PxHoNfFPlNN9sfwNRUBeImTUiWKOSSJY2j5iBMSxdT05MC4GPvKCL+Z3rPieGOZEUzxRYyByHIs64urRnqUgMHIJHlcedYj8QBbKr6I9lULqMe+ygLgbelr0Ebh8Wc7Qy6VHiUmbmyYZK0zvKIzGwJzU26gbWA3uLVf6TQRxA4A3a2TMzOzW7ZO5LG30naqnVQyM+RgnViAGME0YyAJIByZO1zva+9fM+HarW6PxRHpZNVqJoJcmVJZGf4t4pGUMt7Aqy2uPm/TQd1p9Q8c0+neOaSEIAXjUuE6QEsR1F+XiSBcggG3UCa3wJM8mrkGJAj6ibWBEi3GPkVLOxUjYgd6sptbGNdJMqTHkHlyHBMGdo0xEcjHYddm6gAyi486mcH4dogih/ZnlIu5ujtc3OIJ6sFviBtYAbCg6al6rRwOD81Sv2byJ/7GFZHBVHuyzr/AHrv+IWoLGlQoeHurA8+VgPzWEJB+siMN/GpooFVLayJJCcEyBIJziB+nu1xVtVc8BIKgjB2YHZsrkksB5eu9BPpWb0oM0pSgVg1mtGs0okXEl1G26MyHb+0pBoKKBrRSIf6PW9X1SalJ1P3SoasuMnJUiH9M2DfQli0n3opX62FVcnCtCC4bUOCx+MB1coJKgL1DPYgAD9VezpNEWDe0uSAQD7XJsGtf+k+gfdQcr8PfHng4YI4y6nUSBCy9sV62Um9xew7d7GvzUTX6w414W4Tqwo1cnOCXKh9XKQCbXIAk+gVVj4LPD3/AC4v/VTf7tB+Yq+pfAtwghpNWsbyyRsqQxpa7YsjzbsQAcMAPpbytevpf/hZ4e/5UX/qpv8Adq14P4X4TpQRpXEQJLEJq5e5GJO8ne1h+qgl6PixXVTfEaizLG3uDpPUtiMt8rXuPm2ParM8Zby0+oP7MY/9zioKwaIMWGpa5sCfa5OwvYfKfSfvoz6Id9WR9escf5lBC0HEJIdTJlp9Ry52ODERbP1vj7/Yhnt6GM/PFdBweFliGYxLM7ldiV5kjvibbXGVtvSqHibaXllotUTIhDR/zpn6uw6S5DXBIsQb3rqxQZNc3pNJCZQZUjfnc1VzCscopZDYX9VY/wDl/TXRmuN45pSYEmVsMHlXLoOJeZlV+tkta7C4dD19yBYh1kOjjT3ERf0VA/wqLx3UImnkLMq9JILEL7ovtf6q8eHeJc/TK/cgshJIa5jYplddjfHLb1tXLwal49SDqA5kF7qyglgfNCL52ysoBa9j0RC5AdRH4m0jAETxC4vZnVTY9ji1jvtbbe4rneK6qKK8+kGIlk6p+aEjZveZuu6yKArE9gbWW5qFxB0bWQezNKglN7kGJUdw2DKpjDSN1O9i5UKsgsMxeXxjhGsgVJ41/wCITLIlo5CExHMe8qEWVTgwBBBAtcdrEJPBta0QyCzclndnL+4EmlZo5ELHIHF0ZlF1AJ7MpWuskhVhZgCPQgH/ABrjVj4lJqA2tbS6fSSRtC8Al5rM8gYIyu0S9RLAYht7dr11HBtSZII2b3ioD/pjpcfvA0GH4Hpz3hi/Uij+IFYHBYx2Mq/ozTAfqGVv4VPpQatPBgoW7NbzYlj69zW2lKBUAah+aB+aWI3QrsATsxbft6VPqpEDc26gA5NuYybDezZXsb7DbfegtKUt/wD16xQe6UpQKUpQaTo473KLc9+kU9jj+Yn7ordSg0+yJ8xf3RWfZE+Yv7orbSg1eyJ8xfuFPZU+av3CttKDX7MnzV+4Vqn4bC4s8cbD0ZFYfcRUmlBRcI4RBDqJxDDFGCImIREQFrSdVlA32G/0Ve1XaT8qm/Qh/wA2rGgVWcN06vpyrjIF5bj++k+4/T5Wqzqv4F8j/eTfjSUFfwad9PAkc0EoKjrkX48M53d+kmTqa53Xzqy0/FIJCArqW+aTi/09DWYdvSp1adTo0kXGRVdfRgGH3Gg5fV6ORotNynMbxNPCGAQnojmVffVh78MZ7X+/en+Crjmo4poTLqdTJmkrRuIxFGLBUZfdTIbN5EV1nEdKmngXkoAElVggNsmkkswF/MmQn665H4GPC+t0EE8esiSNZHEqASK7AkBWVgtwBYL5+tB1Wl8MLFquejO1xieYzSEbfOkyJF7G1wQS25BxqZwEWjdR+bNMPvldh/BhUzS6tJUDxMro3uspDA7kbEbHcVC4RtJqV8hMCP24omI+8mgs6UpQKUpQKrFW0oJDglm6iNiMTZb37Dv28hVnVaykPdYySD3Lg9+5ALdJsfSgsKUvSg9UpSgUpSgUpSgUpSgUpSgUpSgpPbWTVzBYpJOiHdOXYfK7dbrvUr/ir/1af/of7tY0n5VP+hD/AJtWVBWni0n9V1H/AEP92o3CdcY4sZYpkOch9xpNmkdhvFkOxFXdKCAvHdP2MqKfRyEP3PY1MSUHdSCPUb/4V6K371CfgmnP9DHf1CqD94F6DHFmsI2PZZY7/tNgP4sD+qvlvw8eP2gjGh07WkmXKdlNisZ2Ee3YvY3/ALI/tV9J13hxGjZQ86ggjpmkP3BywH3V+R+OcRbUOJZXZ5nBMzMNy/Mf+GJUfRa2wAoP0F/+P/GObwrlE76eV0A/svaRf1XZx+qu64aP5xqbdso7/pcpLj93D76/J/hPxxrOHM50cgXmY5qyq6tje1ww27ncW7mv0/4Y1M3s6yyRO7zhJ3ZTFbJ402CkqQAABY3O3c0HS0qAOMoPfWVLd8opCP3lBX+Neo+NQE2Esd/QsoP61JuKCbSsBge29ZoFUrFRM95SpyG/R6Dp9beX/wB1dVVyaaTMkAeZ/MxO4x8r3t3v9NvKgsb0rNKD1SlKBSlKBSlV+p49p43KSTRIw7qzqCLgEXBPoQaCwpVX/KjR/wBYh/fX/Ws/yn0n9Yh/fX/Wgs6VVnxRpP6xD++tZ/lPpP6xD++v+tBZ0qs/lNpP6xD++v8ArW/R8XhmJEMqOVALBWDEA3sTb6j91Bp0n5VP+hD/AJtWVV2l/Kpv0If82rGgUpSgUpSg5ri/iRS0sCScpkWzy8t5MGdbqECi2e4Iue5AAbe3568c/BlrNEiysjSQ2N5Ruwu7Ec5AWEZ38iR23vcV+l+M+H4dSmMq2bbGRbCRCrB1KPa6kMAfT1BqpfwjNYr7U7KQQRJzzcHyISdVP7tB+RrV+x/BExfhujZhYtpoSf8Ay1rgeK/AbwzO7HUiSQkiPTGNV2tcqsgbBRcblrXYDzAr6DwXVRRrFpo+Z8XEFAdbMqxhEAfYWYi3bv37EXC4tXiWFWFmAYehAI/jXu9KCAOBacMGWJFYEHJAEO2+5W1/qNT6UoFKUoFKUoFKUoFKUoFYtWaUGLUtWaUGLUtWaUGLVWazTzifmQ8pgY8CJC62IYtcFVN9j/CrSlBWcN0soklkmwBfAKqEkAID3LAEklj5elWdKUClKUClKUClKUFL4jGC81DIJbcpFjxu5kYBUOSkAZWOQsVAY3teuH0fEBodRCVaF3njL6ks2LsZSro7yMxJsFY7gKgbtYk19SqKOFxXBEcd1JKnBdiSCSNtiSAb/QKD5xxnx28xRVZokdsRyy6ZLLgqkzMMVAjfLL80vf3orN3ieItIoCiZLAAA3JG3bq7H76tAvlWaDXBqFdQyMrKexUgg/URWytUWmVSxUWzOR+uwF/uArbQKUpQKUpQKUpQQeMa94Yi8cTzEFRglsjkQtxfyF7n6LmqvU+LXSVIvY9U5lUtGVOmAYKqM4tJMrKVzAIYA3BteuhtVfruFl9Rp5Q1uQZLi18hIhS1/Kxsf1UGrhHiSGdGOSoyczONnTJFjkkjLsAdlJQm/b6a2avj8S6WTUxssscaO94mVgwQEkKwNr7W71zWp+DvKMqkiIzjV8xwm7NqdTDqFLC/UAIQhBO4J7VYReFnOgn0zmJTOHBKCRvlAAzO0jF5WO92NvIW2oNjeLwsUzSQur6cSc2MvEbGKFZ9mDdYZGWxUGxbqAq2XjMNwrSxq+HMKM6hglrliCb4j17VR8X8ERvHhpsIVEOqjCqu2WpjVOYbEXIIufM1zuv8AC0k2plgT3G9qd5H00seLzaV9OoMz9MyjmWUJfpG56RcO5PiCA2KyRsnXlIskRVTGUUq3Ve93A2Bt52uL+4eP6Z8sNRC2C5vjIhxUEgs1j0rcEXO2xql494JScERCOINDLEyhNmMraTqONuyaYJ9RHpUGfwCesINPix1XQyuAyaiXTyqpMeLAqYrAg9N1te1qDq9NxiCSEzRyxtEMryBlw6CQxy7WBB3+itUHiHSusbJPCRMSsREidZVirBN+ohgRtVW/hyVuHHTStHNITdjJzcT8bzAuSMJLqMVEl8rqGN9xVZH4J1IKM00UjfzcyM6uWHs2qbUKiNe5DZBSzbkpkbk7BfReJozIyvaNVi5zO7x4heY8e7KxUe5e9/PexuK9cX8U6eDTmcyxspR3iAkS8uC5YxXNnJ7bX71z8/wfvywqzgFEhCnFlu0OolnORBuA2YFxuCuXkKxqvAsxhMaNpV5kJgcGKRwg5kkgeIs+RcmQ5Mx6mCttbEh0vGPEmm0rRLqJUjMzFUzZV3AJJNyLKLWv6so8xWOGeIoZsxmqtG0odC65BYZpITIRe4QmMm59a9cX4TzmgIIHJmEpuL3ASRSo/f8A4Vzes+DzJHVJERpDrTI4TdjqpkmS+/UFCIhv3A8qDpl45CwRo5EeNg55iyRFAIxdiTluPLa9vO1bDxeIxPLE6SrGGuUeMi6XyXIsFB2t1EAedq5Z/AcjwsrPEpaPVIQola51SRJnJJIxZ2uhJJHZgABjvf8AFPD6SaTUaeIJF7RG6EqosC8fLDFRa9lCj6lAoH8olOoMEccsjIUErII8YjIAyh8nBPSQTgGsCK1cP8VRTQGRLZKLtFnFmozZFvkwC3KmxYgGoPFPDEs+oV39mCrLHIkyxEalVjZX5Ie9rEhgW+a5GPnUNPg8xjVFdF6JVkYJ77yaqHUZnffaNl3P5w9KDqI+OaclwJ4iYgTKOYl0CkqxcX6QCpG9uxrTN4l0q6VtVzozAoYmRWUqcSVIBvYnIYgX3O1cjp/Bk0wmZ1gVTLrRHG6SozibW8wtK6MGtjEpQr85Tvax6bScDk9gbTzSB5HSVS5uR8YXxuT1NiGAyO7Y3O5oJmk4/p5BEUmiPPBMQDpd7e9gL9VvO3axrVrfEmni1EenklRZZQSiFlBNiABYm9yTt62PpVLJ4NczRMHjwC6USEoTIDpHaRRE17Krsd79t+99rrXcIMmpgmBUcpZQQRcnmBALHysVvQY4V4m082mE/MjQcuOSQM6fFcxFcCQ3spsfO1WWn1CSKHjZXVhdWUhgQfMEbEVw/wD4bssMccMiJy4dMhxVkDyaaSSRnJU5AOZGNwbhgD5V1fAOGmDTpERGMb7RhgouxNutmZjvuxN2NztegsaUpQKUpQKUpQK4/iuq1EfE3khLyJFpYDLpxvmjzaoNJGv/ADVwBA/OAZe+NuwrxyhllYXIAJtvYXIF/QXP3mg+b8H8cyBo44mjaIySSNNO9g0L63URjF3dSCqJsArkkquKjerHgnjyafUxwGJVLNiT1d4ed7XYX7IywoPpk867NtFGSpKISpJUlRdSdyR6E+or0mlUG4VQercAX6iC2/0kAn1IoOF8c6jVJO+n0rur62EGEgm0baYs87L83KNo128zXmPxbIUGqjeNU1j4QPqCywpHBC7s5AI6nkEgG46QDvjY96YQSCQLi9jbcX72Pl2rW3D4ygQohQWsmK4i3ay2sLUHEa7xDq9Ro9XIEiihj075gmTnAvoE1FwdlBV5VXtci56bb7ZuOySa3TwmSFVTVmIxXbnty9LK/MbqtgTYgY9ipvvau2MC2bYdXvbDq2A39dgBv6CvJ0iZ54rna2Vhlb0v3tQcpxfxlJHqmjBgVEkWFlcnmsX07T8xQGACDpS1jkctxaoOh8baoiNJzpYpJRA4kYOIo1mhmlxYFxm14SoOSg5H5vV3EmhjZsmRC1rZFQTYG4FyL2vvWH0EbAhkQggAgqCCFuVBB8hfYeVBynC+OvFwnSy5IWm5YMkhYxIZnN5GNwSoJsNxclRcXvVRoPGc0SkB9PITLPIxLNab+eGAQ6YZHqsLjdgMkFje4+itplKlSqlSLFSBax8rdrV4Ggj6ehOg3TpXpNrXX5u221BxPGPEckunlYNEQs8SxwRkjUfF6+GLrLOB127EKFzAJO5rUPhBnLRLjp0ZgZJ+aTGsYE7RvAXd1s8QU5MA2RK2QK1x3g0MYZmCJk1izYi7Y+7c9zbyv2o+ijJBZEJU5AlQSG+cPQ/TQcfoPED6jiMAMkIUe2WhQtzVMLLEOd1WJIJNsRj26u9bf5VzyaswRNp0yknhQOGeRWgQNzXUOt1Y3sot04tlvausXSIGLhVDHuwADG2257nasexJnngme3ViMtgQOrv2JH6zQc7wPU6qTg8UhlQzvpkdZCjW6o1a7Lndm79QIF97W2rnIvEGsiMc7NFLbh+nmnLZqCrSv7qBj1lSbuTbo7b2H0hYQFxAAAFgALC3pb0rydKuOOK2tjawtj5Lb0+ig5ngPiySfWSxsIljVpo0UsBKXhkw2XMlwQrMTggW6gF7kit4h40lZ9ZGOXHHEmqRbthMXhiLAoM8nvZmsEACgHInYdwulQMXCqGawZgBkQO1z3NYOijyLYLkRiWxFyvzSe5H0UHzTwx4jeHKGNo0zkgRGk1B1UEV4JXkkMuV+Y3KPxN1sSrX6jV5wTxvPO2njaKMPOkWoDqWMY05iyma9/fSUcu1/wCkQ+tdb/w6LDl8tMPmYrj3v7trd60xcFjWZ5QN3jWLGwxVVZ2IUAbZFyT64r6UGnR8HA1DakSyNzF2TK8YDLCLqBt/RA3/ALbetWteYogqhVAAAAAAsABsAAOwr1QKUpQKUpQKUpQKUpQKUpQKUpQKUpQKUpQKUpQKUpQKUpQKUpQKUpQKUpQKUpQKUpQKUpQf/9k="/>
          <p:cNvSpPr>
            <a:spLocks noChangeAspect="1" noChangeArrowheads="1"/>
          </p:cNvSpPr>
          <p:nvPr/>
        </p:nvSpPr>
        <p:spPr bwMode="auto">
          <a:xfrm>
            <a:off x="63500" y="-690563"/>
            <a:ext cx="1419225" cy="14192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3556" name="AutoShape 4" descr="data:image/jpeg;base64,/9j/4AAQSkZJRgABAQAAAQABAAD/2wCEAAkGBhISEBUUEBQUFRUUFxgWFBYVGBUVGRkYFhcVFxYUGBgXHyYeGBokGhcXHzEgIycpLCwsFh4xNzAqNSYrLCkBCQoKBQUFDQUFDSkYEhgpKSkpKSkpKSkpKSkpKSkpKSkpKSkpKSkpKSkpKSkpKSkpKSkpKSkpKSkpKSkpKSkpKf/AABEIAOEA4QMBIgACEQEDEQH/xAAcAAEAAgMBAQEAAAAAAAAAAAAABAUBAwYCBwj/xABLEAACAQMCBAMCCQcKBAYDAAABAgMAERIEIQUTIjEGQVEUMgcjM1JhcXORszRCcoGCkqEWJENUYoOxw9HTFVOjtBeTlLLS4Qii8P/EABQBAQAAAAAAAAAAAAAAAAAAAAD/xAAUEQEAAAAAAAAAAAAAAAAAAAAA/9oADAMBAAIRAxEAPwD6T4n4zNHKkcRKhgCWt65735cllUooPQd549xffbpOMTSCNEw5jGbrZWKkQyKhIUEG5zHnti23lXjxBxaITLDLFDJsjgSOoduYzpaGMqeYwwNwCNiK2ajjPD3iAfB41bEDlsygqhcEDHZBGGOXu4g70GrTeM1fAiOTqVSFshuzjSkKrFh29pQXIF9+1t9mk8ZRtbpkxYI2RCKFEiKyBrv3N7XAsN72AvWviGt0MgdWIU9ZZuVv8WTnu6FT+THYghuRtfHZwzW6FYh0KgToGaG+MMkkCMxYXHyR77i29BsTxejAviVjWKd3ysWDQtEpUYkg3z8r72FR9N4yyWMcotIzhJAhGCXmiiJu5BO0yMLA3B/XXuLimiUlREI1jxPVC8dsg83QCly19OG8t1U3JsKmR67RzS2xVpGx3aNgboxZVLMuzq0TNiTkDETYY0EfTeLQ7wIsbky4XY4IAHhMuQUsWIHSDa4BPckb9GDXMNxPQKxYpGOXazCJywMfOW4AS+K8lxkLjpPYAXkJ4whABbJet0YYscAizsXJtuhEEnULi4I8jYOgpVbLx+FUR2ZgHva6Pew95mFrqo8ybAXFQk8XRZYkOG5ksZAR2tyjqOrYbg+zva199u4Ngv6VSN4t062LP0kAghZCd+dfIBekKIJCSe2DXtYXanxXCkgQk7MVclXGFldsiMd0+Lfq93pJvtQXdKqeHeIopWCXxkIY4G/5psRla17WNu9mBqNpfGUBjzkyjuMsSkhIQ8zEt07HGJ2I3sFJvbegvzSquDxJp3k5ascsinuSAZKXUjIrj70cgBvuUa17Vnw6f5uP05vp250lv4UFnSq/jXHIdKgediqswQWBPUwJAPkosDubAW3NYHEpGF008m/bJoVH8HY2/VQWNKrs9WfzYE+kvJJ/AIn+NY9l1B96dR9nEB+Iz0FlWL1XHhJPvzTt+2I/wlWtMvDNIm8uB8/j5DJ+KxtQWXtiZYZLkfzclvt3Nr3rdVTo+IaMMFgMVyQPiQG7+pjBA/XVtQKUpQKUpQKUpQVWuXTZM0rqpsmRL42EReZD3GNrSNf0B8hVZJwbQnBA6BA7PgJD1XhIKDq2URyA4jbFhtY1YcU8MQzyrJJlkoUCx2OLh9x+8Pqc+diIsfgfTgOBnaQAHftjJzNv/wBV+pB53JDxrdDo9rIZWbJAkbFic1kka4LBb4TSML72l294A5Gg0FrM46Opw8rg2lcuOcHa5u8hID9i9SofDKIipG7py2Zo2GJK55ZDqUgghiNwfKo+t8ORrJzmadyMAFHxlsZIJNgQW3aBLm/m3mb0EeCLh8iBuZmHXIFppGYqoljzOTXAAkkBby/ZFtjPoY1LK4JUGTplJcgh15g6rm/Mfrva7Ek7XFcvC4XkEfNK2UALKxjkO0qBhG8SklVmZQQxBuCQT3tv5KqLkSPkWL5dN8mEwZu1rnnSG1rXI2tcEKLWQQyl0crCGAaxuHWFmnzdn53LZCdRsyEglypVsbVc6iPQh1BYZE36ZCMRy9TLkxDXVcJJzf8AtD6La9V4eWLCzyXeRVuBGoDGRJFkChMQQ0Y2AAOTE3JvW4+CosVXOTBCrIt16XSEQq4OOVwArbm2Sg28qDdPoNEFSJ2UBAzhTIQShJMhbquyE3JvcG2/aosmj4aScpUvITJvOd+ZzVuLtspM8tgNrubbgW3LwldQ0xZ3Fy0LgYWbDLFvdupAkIAv5C96zJ4MiZWDO5LZlm6LkyJqFdvdsL+0yntYG3lsQkL4T0uOIQ2xKe8/utzri97/ANPL+/8AQLYbwlpSzNgbu2T2eQZe/cEBrFTzHuvY5du1SH4W5JI1My3JNgILC/kLxk2H0k1g8Kk/rWo/6H+1QZ0vAoYpOYikNa18m8/Mi9idgL+grVJ4W0zLiUNrAe842UOtrg3tjI4PqGN6aNHTUlGlkkUxBhmI9jmRsUVe49fSragro+Awq2QXcNl3bvlM97X+dNKf2voFnAPkP7yb8aSrGq7gJ+J/vJvxpKDzxdby6b7Y/wDb6jaoGn08sGoMGnMYiZDKiuGPKIYKyIFI6CSGAv03IG1gLDivyum+2P8A2+orzJ+XL9g/4kdB69k1J96dV+ziC/iM9Z/4SSeuedh6ZLH+Eqn+NWNKCubgEJ99Wf6JJJJB9zsRW+DhUCe5FGtvmoo/wFSqUGLVmlKBSlKBSlKBSlKBSlKBUTiWhWWMq5sNjeyHtv2cEfeKl1XcchaSMRKCRKypIR2Ee5lv6XRSn1uKDn9awdEmZEkhU2gilGQKFbc9ixsGYXxLdkPYliKkxxxrEHjM8NyFjSKRmDk9ljiluo7fMAtuTjvVxr44U+OkFjGPeW4OPzOndgT2U3uSLC9c+dVI0lkHxzAr02+JQWJgjO6ht1Mkm4UkAZHBaDGk4tI7cnU/Kw6qMBgLKyFUYWYdLMvMCtYLvY4i9dhXPScIWFIexYzR3IvYDJjiL72uSdySSSSSSTXQig+feKvE8+hVWhk0say6yWOR9SshRfi81a8bAj3CvnuwqZwv4TYjDGdRHIszQxyPGiFhzJccIU3uZGDKwU9lYEmt+u8L+2OpMmCwauSQoUVxJdAhU5dhgzjb51/IVVD4I7LZdSLmKGJmbTxu55GKqMybiNokVGjBs1rk2JUhjjXwlgsh0jdHs08z5xMQGGn50VyD3UWLoN8WFXMfwj6TmSRNzeZCt3HKYBmDQrhGfzmJmisPRwao4vgfKpgusfExyR2MKH5WD2Zj32+KWMADzQnzsNfiT4OpxDK8eoeSRyclWCI3WQ6RZCEdrPiumDY+dyPSg67g/FU1MyTRghJNOGTKwOPMNjYdrje3fffer6uV8H6aaNYE1HyiaUKelU2WQhLohKqccbgGwN66qgVXcBHxP95N+NJVjUDgnyW//Ml/GkoPPFPldN9sfwNRXl/y5fsH/Ejr1xT5XTfbH8DUV5f8uX7B/wASOgs6UpQKUpQKUpQKUpQKUpQKUpQKUpQKpPEnD5pApisQu5UdLX8mViRuPKzRnv1i9qu6UHzuTjGrcICDKIy9mwKkSAqEeS/SWUF/iiA3N5exFpD2XA+ECCMAjrIGZ7+pCgncgXP1kljuxJ2S8FhaUSsgzBBvdgCV9wsoOLlfIsDbytW/WatYkLOdhYbAkkkgKoA3JJIAA7k0EPjf9D9vF/iasr1UTwaiYAkRxAEMqkcyS47Em4RGA+hwD69jQGJTMEOstOD7t5cSbgBRIzdRy2IWwvtiO1BN41rZYNBxCaBgskRmlUlQwvGivjY+oBH66jaDxiZln0yMfaYNMHeYiLDmcqN8uUGyAykGxABswBNqsdZo11UEujmzgeZGDmMrd1NhI8bMuLXBsbqCMuwuCYWk+DmKOWSUTTmSXTnTmQiHMKViTPIRi7WiWwIIBLEDeg5jwv8ACdMIBqNWX1MbobcqBITHLFA2pnjOcgLryhdXGxKN22v0MvjwzTSabTRSpNG6dUioY2VZtMJgpDG55U6t22Deorfrfg6hl0UGkM2oCwAqsgMYkKGKSAxscMSOVIV929gKaf4PESXmjU6rPIsTeFb5HTlgSkYNj7NGLDyyHnQXgH88/uf8z/6qyqtH5Z/cf5lWVANQeD/Jfty/ivU01D4OPitvny/ivQa+J/K6b7Y/gaivMn5av2D/AIkdeuJ/K6b7Y/8Ab6ivL/lq/YP+JHQWdKUoFKUoFKUoFKUoFKUoFKUoFKUoFKUoIB4lJf8AJ5vrvp/v3lqJppmn1JzR0XTgEBsDeSQHq6GYdKdt/wCkPoDVrqpgiMx7KpY/UATVR4XjYc/mMWczXe/qYYDYf2QCLD0tQb/EGs5MayEnBZEWUDbokYRMxI3AXMPf0Q1RiJDppo5WX4qRlQsQoJIIZBe3vkPsPn7WsLXniiMNpXU9mKKfqMiA/wADXKewyoInnsTNd7rIYkDzLlIrkHmEKsYsqDqLEEgGgu9Rqy+mXJZRNEFZXMUoHNQbm+Put1Am1sXNWi8XuLpFK6ndWXllWB7Mpz3BG/66q+B8XVUK8ohQxC8tDk1iweQxKWMaZDEZMWJB22vUvgerXOVFyC3zVWFipZnWRLemalv7weVqCUeKt/V5/ui/+dY/4s39Xn+6P/51YilBU6R3fUlzFIiiILd8Bc5k2GLE9qtqUoFQuD/Jfty/ivUw1D4T8l+3J+K9Br4n8rpvtj+BqKw/5av2DfiR164l8rp/tT/2+orw/wCWr9g/4kdBZ0pSgUpSgUpSgUpSgVGXXqWx3vcjttcX/wBG/dNSarY1fnHZLXN9lv22N+97W70FjelYvSg9UpSgUpSg1zoCpB7EEH6iN6ovDEhZUlUHGaCIvci6zRjB1YfOIKj+6PqK6GuT1kaaSUn4yOMrlzlViqWIAikVQVdbdsgCq2APzQ1tqZte0qRsqpFKUIwk3FmjY82+JcBhIFt3xBtYmuuRQBYdhXJavhukeY21DpJIjZcpxywQyyObkEKS2JKluoeovW3jHGNQgwg1OlMucakNDIwUSOEykwm6O+17XIsKC31s8SHAOY2Y5ERJk25tkQFbEE/nEeXeqHhfh0vI8czB000sojfImVuciSEOSLXUyZZXvkoOwG6Li8iO8Opcme4GOlhaNJA6jluXcthcgpkXG62FtqseH6Z9OkckgUMdtQE3UZMSrgnc4FrFjuQxJJsKC04bqWZSH+UQ4SfpC3UPoYEMP0qmVW648uRZvzTaOX9Enoc/osbfVIx8qsRQZpSlBg1C4Ofit/ny/ivU01E4SPi/25PxHoNfE/ldN9sfwNRXl/y1fsH/ABI6zxP5XTfbH8DUV5f8tX7B/wASOgl67VctbhWckgBVG5J+k7KPpJAFc3p+Na6SR1UactHYPGuZAJJG098TYixBUMLXwNxe01HGiZXii5eUeIZnkUYl8bdA6iAGHmLkgA9yPPB84SNM5VsIlZHRSl1BwIdSzWa4BuDvc7C24RtNxbVgjmxKFN+pzyrWWNg8jXYKTmUwVT1Rk3t2tuFcRE0YcW3JGxDKcSRkrD3lNtjWhNXnAZJIwUKh1QDNitshdSLZWscRe1rb1U+GuIrLOxjRYkdCcF83BUEkAYqQD3HvBxfeM0HVUpSgUpSgVVppiJrkG2ROxWwuG3IAv5nufOrSqtkxkBwa5drH4vquD03LXxtc2PoPSgsr0pvSg9UpSgUpQ0EPX8SWLEWLu98I03ZrWud7BVFxdmIAuN9wDGy1bDdYEHoWeU29CQFA/j+uoi6g/wA41AALAmCEHt8WxSx/SmLXt5KvpVtptMsKHfzZ3Y33Yks7bkm30eQsOwoOb4/odRqY/ZEWKEsA3Pj6+Ul7FlRlUpKwyVSCbdRvtXyPgnif+T2p4hotTH7QGsY22AdsbpmDfoZH372II3vX3jhoxiM0hsZBzHufdFulb+QVbD6wT51+Xvhb4uup4xqXjIKqyxqV3B5aKhN/PqBoPoXEfGHtfAtXMgBJjihbqyaACS+EmXUwbJgji97LezAk994LlbV8M088UrXkiVZUkvNGzL0SAhjktyG91gNxsfP8qRal1VlVmCuAHAJAYAhgGHY2IB386+v/AAF+NpI0m0dkYC88Zd3U7lEeNQkbliSVIUWNye96D6zwk60Aw6qKOWPqQSIWUmMNgM1kJu2JB77i+5O1WfAdSXiIJyCOyJJueYi9n+k91J7EoSNiKqfa3mYrMJWC2yhhTlg33tIzvmw/sjEHzBBq2TiDqAF002IAtvp1AHkLGQEW+qgs6VSx+ImZyq6eViL3xaA2xOJJvIABkCo33KN6G1notWJUDgEXvcG1wQSrKbEi4II2J7UG+ofCvk/25PxHqYahcLkHKv8A25PxHoNfFPlNN9sfwNRUBeImTUiWKOSSJY2j5iBMSxdT05MC4GPvKCL+Z3rPieGOZEUzxRYyByHIs64urRnqUgMHIJHlcedYj8QBbKr6I9lULqMe+ygLgbelr0Ebh8Wc7Qy6VHiUmbmyYZK0zvKIzGwJzU26gbWA3uLVf6TQRxA4A3a2TMzOzW7ZO5LG30naqnVQyM+RgnViAGME0YyAJIByZO1zva+9fM+HarW6PxRHpZNVqJoJcmVJZGf4t4pGUMt7Aqy2uPm/TQd1p9Q8c0+neOaSEIAXjUuE6QEsR1F+XiSBcggG3UCa3wJM8mrkGJAj6ibWBEi3GPkVLOxUjYgd6sptbGNdJMqTHkHlyHBMGdo0xEcjHYddm6gAyi486mcH4dogih/ZnlIu5ujtc3OIJ6sFviBtYAbCg6al6rRwOD81Sv2byJ/7GFZHBVHuyzr/AHrv+IWoLGlQoeHurA8+VgPzWEJB+siMN/GpooFVLayJJCcEyBIJziB+nu1xVtVc8BIKgjB2YHZsrkksB5eu9BPpWb0oM0pSgVg1mtGs0okXEl1G26MyHb+0pBoKKBrRSIf6PW9X1SalJ1P3SoasuMnJUiH9M2DfQli0n3opX62FVcnCtCC4bUOCx+MB1coJKgL1DPYgAD9VezpNEWDe0uSAQD7XJsGtf+k+gfdQcr8PfHng4YI4y6nUSBCy9sV62Um9xew7d7GvzUTX6w414W4Tqwo1cnOCXKh9XKQCbXIAk+gVVj4LPD3/AC4v/VTf7tB+Yq+pfAtwghpNWsbyyRsqQxpa7YsjzbsQAcMAPpbytevpf/hZ4e/5UX/qpv8Adq14P4X4TpQRpXEQJLEJq5e5GJO8ne1h+qgl6PixXVTfEaizLG3uDpPUtiMt8rXuPm2ParM8Zby0+oP7MY/9zioKwaIMWGpa5sCfa5OwvYfKfSfvoz6Id9WR9escf5lBC0HEJIdTJlp9Ry52ODERbP1vj7/Yhnt6GM/PFdBweFliGYxLM7ldiV5kjvibbXGVtvSqHibaXllotUTIhDR/zpn6uw6S5DXBIsQb3rqxQZNc3pNJCZQZUjfnc1VzCscopZDYX9VY/wDl/TXRmuN45pSYEmVsMHlXLoOJeZlV+tkta7C4dD19yBYh1kOjjT3ERf0VA/wqLx3UImnkLMq9JILEL7ovtf6q8eHeJc/TK/cgshJIa5jYplddjfHLb1tXLwal49SDqA5kF7qyglgfNCL52ysoBa9j0RC5AdRH4m0jAETxC4vZnVTY9ji1jvtbbe4rneK6qKK8+kGIlk6p+aEjZveZuu6yKArE9gbWW5qFxB0bWQezNKglN7kGJUdw2DKpjDSN1O9i5UKsgsMxeXxjhGsgVJ41/wCITLIlo5CExHMe8qEWVTgwBBBAtcdrEJPBta0QyCzclndnL+4EmlZo5ELHIHF0ZlF1AJ7MpWuskhVhZgCPQgH/ABrjVj4lJqA2tbS6fSSRtC8Al5rM8gYIyu0S9RLAYht7dr11HBtSZII2b3ioD/pjpcfvA0GH4Hpz3hi/Uij+IFYHBYx2Mq/ozTAfqGVv4VPpQatPBgoW7NbzYlj69zW2lKBUAah+aB+aWI3QrsATsxbft6VPqpEDc26gA5NuYybDezZXsb7DbfegtKUt/wD16xQe6UpQKUpQaTo473KLc9+kU9jj+Yn7ordSg0+yJ8xf3RWfZE+Yv7orbSg1eyJ8xfuFPZU+av3CttKDX7MnzV+4Vqn4bC4s8cbD0ZFYfcRUmlBRcI4RBDqJxDDFGCImIREQFrSdVlA32G/0Ve1XaT8qm/Qh/wA2rGgVWcN06vpyrjIF5bj++k+4/T5Wqzqv4F8j/eTfjSUFfwad9PAkc0EoKjrkX48M53d+kmTqa53Xzqy0/FIJCArqW+aTi/09DWYdvSp1adTo0kXGRVdfRgGH3Gg5fV6ORotNynMbxNPCGAQnojmVffVh78MZ7X+/en+Crjmo4poTLqdTJmkrRuIxFGLBUZfdTIbN5EV1nEdKmngXkoAElVggNsmkkswF/MmQn665H4GPC+t0EE8esiSNZHEqASK7AkBWVgtwBYL5+tB1Wl8MLFquejO1xieYzSEbfOkyJF7G1wQS25BxqZwEWjdR+bNMPvldh/BhUzS6tJUDxMro3uspDA7kbEbHcVC4RtJqV8hMCP24omI+8mgs6UpQKUpQKrFW0oJDglm6iNiMTZb37Dv28hVnVaykPdYySD3Lg9+5ALdJsfSgsKUvSg9UpSgUpSgUpSgUpSgUpSgUpSgpPbWTVzBYpJOiHdOXYfK7dbrvUr/ir/1af/of7tY0n5VP+hD/AJtWVBWni0n9V1H/AEP92o3CdcY4sZYpkOch9xpNmkdhvFkOxFXdKCAvHdP2MqKfRyEP3PY1MSUHdSCPUb/4V6K371CfgmnP9DHf1CqD94F6DHFmsI2PZZY7/tNgP4sD+qvlvw8eP2gjGh07WkmXKdlNisZ2Ee3YvY3/ALI/tV9J13hxGjZQ86ggjpmkP3BywH3V+R+OcRbUOJZXZ5nBMzMNy/Mf+GJUfRa2wAoP0F/+P/GObwrlE76eV0A/svaRf1XZx+qu64aP5xqbdso7/pcpLj93D76/J/hPxxrOHM50cgXmY5qyq6tje1ww27ncW7mv0/4Y1M3s6yyRO7zhJ3ZTFbJ402CkqQAABY3O3c0HS0qAOMoPfWVLd8opCP3lBX+Neo+NQE2Esd/QsoP61JuKCbSsBge29ZoFUrFRM95SpyG/R6Dp9beX/wB1dVVyaaTMkAeZ/MxO4x8r3t3v9NvKgsb0rNKD1SlKBSlKBSlV+p49p43KSTRIw7qzqCLgEXBPoQaCwpVX/KjR/wBYh/fX/Ws/yn0n9Yh/fX/Wgs6VVnxRpP6xD++tZ/lPpP6xD++v+tBZ0qs/lNpP6xD++v8ArW/R8XhmJEMqOVALBWDEA3sTb6j91Bp0n5VP+hD/AJtWVV2l/Kpv0If82rGgUpSgUpSg5ri/iRS0sCScpkWzy8t5MGdbqECi2e4Iue5AAbe3568c/BlrNEiysjSQ2N5Ruwu7Ec5AWEZ38iR23vcV+l+M+H4dSmMq2bbGRbCRCrB1KPa6kMAfT1BqpfwjNYr7U7KQQRJzzcHyISdVP7tB+RrV+x/BExfhujZhYtpoSf8Ay1rgeK/AbwzO7HUiSQkiPTGNV2tcqsgbBRcblrXYDzAr6DwXVRRrFpo+Z8XEFAdbMqxhEAfYWYi3bv37EXC4tXiWFWFmAYehAI/jXu9KCAOBacMGWJFYEHJAEO2+5W1/qNT6UoFKUoFKUoFKUoFKUoFYtWaUGLUtWaUGLUtWaUGLVWazTzifmQ8pgY8CJC62IYtcFVN9j/CrSlBWcN0soklkmwBfAKqEkAID3LAEklj5elWdKUClKUClKUClKUFL4jGC81DIJbcpFjxu5kYBUOSkAZWOQsVAY3teuH0fEBodRCVaF3njL6ks2LsZSro7yMxJsFY7gKgbtYk19SqKOFxXBEcd1JKnBdiSCSNtiSAb/QKD5xxnx28xRVZokdsRyy6ZLLgqkzMMVAjfLL80vf3orN3ieItIoCiZLAAA3JG3bq7H76tAvlWaDXBqFdQyMrKexUgg/URWytUWmVSxUWzOR+uwF/uArbQKUpQKUpQKUpQQeMa94Yi8cTzEFRglsjkQtxfyF7n6LmqvU+LXSVIvY9U5lUtGVOmAYKqM4tJMrKVzAIYA3BteuhtVfruFl9Rp5Q1uQZLi18hIhS1/Kxsf1UGrhHiSGdGOSoyczONnTJFjkkjLsAdlJQm/b6a2avj8S6WTUxssscaO94mVgwQEkKwNr7W71zWp+DvKMqkiIzjV8xwm7NqdTDqFLC/UAIQhBO4J7VYReFnOgn0zmJTOHBKCRvlAAzO0jF5WO92NvIW2oNjeLwsUzSQur6cSc2MvEbGKFZ9mDdYZGWxUGxbqAq2XjMNwrSxq+HMKM6hglrliCb4j17VR8X8ERvHhpsIVEOqjCqu2WpjVOYbEXIIufM1zuv8AC0k2plgT3G9qd5H00seLzaV9OoMz9MyjmWUJfpG56RcO5PiCA2KyRsnXlIskRVTGUUq3Ve93A2Bt52uL+4eP6Z8sNRC2C5vjIhxUEgs1j0rcEXO2xql494JScERCOINDLEyhNmMraTqONuyaYJ9RHpUGfwCesINPix1XQyuAyaiXTyqpMeLAqYrAg9N1te1qDq9NxiCSEzRyxtEMryBlw6CQxy7WBB3+itUHiHSusbJPCRMSsREidZVirBN+ohgRtVW/hyVuHHTStHNITdjJzcT8bzAuSMJLqMVEl8rqGN9xVZH4J1IKM00UjfzcyM6uWHs2qbUKiNe5DZBSzbkpkbk7BfReJozIyvaNVi5zO7x4heY8e7KxUe5e9/PexuK9cX8U6eDTmcyxspR3iAkS8uC5YxXNnJ7bX71z8/wfvywqzgFEhCnFlu0OolnORBuA2YFxuCuXkKxqvAsxhMaNpV5kJgcGKRwg5kkgeIs+RcmQ5Mx6mCttbEh0vGPEmm0rRLqJUjMzFUzZV3AJJNyLKLWv6so8xWOGeIoZsxmqtG0odC65BYZpITIRe4QmMm59a9cX4TzmgIIHJmEpuL3ASRSo/f8A4Vzes+DzJHVJERpDrTI4TdjqpkmS+/UFCIhv3A8qDpl45CwRo5EeNg55iyRFAIxdiTluPLa9vO1bDxeIxPLE6SrGGuUeMi6XyXIsFB2t1EAedq5Z/AcjwsrPEpaPVIQola51SRJnJJIxZ2uhJJHZgABjvf8AFPD6SaTUaeIJF7RG6EqosC8fLDFRa9lCj6lAoH8olOoMEccsjIUErII8YjIAyh8nBPSQTgGsCK1cP8VRTQGRLZKLtFnFmozZFvkwC3KmxYgGoPFPDEs+oV39mCrLHIkyxEalVjZX5Ie9rEhgW+a5GPnUNPg8xjVFdF6JVkYJ77yaqHUZnffaNl3P5w9KDqI+OaclwJ4iYgTKOYl0CkqxcX6QCpG9uxrTN4l0q6VtVzozAoYmRWUqcSVIBvYnIYgX3O1cjp/Bk0wmZ1gVTLrRHG6SozibW8wtK6MGtjEpQr85Tvax6bScDk9gbTzSB5HSVS5uR8YXxuT1NiGAyO7Y3O5oJmk4/p5BEUmiPPBMQDpd7e9gL9VvO3axrVrfEmni1EenklRZZQSiFlBNiABYm9yTt62PpVLJ4NczRMHjwC6USEoTIDpHaRRE17Krsd79t+99rrXcIMmpgmBUcpZQQRcnmBALHysVvQY4V4m082mE/MjQcuOSQM6fFcxFcCQ3spsfO1WWn1CSKHjZXVhdWUhgQfMEbEVw/wD4bssMccMiJy4dMhxVkDyaaSSRnJU5AOZGNwbhgD5V1fAOGmDTpERGMb7RhgouxNutmZjvuxN2NztegsaUpQKUpQKUpQK4/iuq1EfE3khLyJFpYDLpxvmjzaoNJGv/ADVwBA/OAZe+NuwrxyhllYXIAJtvYXIF/QXP3mg+b8H8cyBo44mjaIySSNNO9g0L63URjF3dSCqJsArkkquKjerHgnjyafUxwGJVLNiT1d4ed7XYX7IywoPpk867NtFGSpKISpJUlRdSdyR6E+or0mlUG4VQercAX6iC2/0kAn1IoOF8c6jVJO+n0rur62EGEgm0baYs87L83KNo128zXmPxbIUGqjeNU1j4QPqCywpHBC7s5AI6nkEgG46QDvjY96YQSCQLi9jbcX72Pl2rW3D4ygQohQWsmK4i3ay2sLUHEa7xDq9Ro9XIEiihj075gmTnAvoE1FwdlBV5VXtci56bb7ZuOySa3TwmSFVTVmIxXbnty9LK/MbqtgTYgY9ipvvau2MC2bYdXvbDq2A39dgBv6CvJ0iZ54rna2Vhlb0v3tQcpxfxlJHqmjBgVEkWFlcnmsX07T8xQGACDpS1jkctxaoOh8baoiNJzpYpJRA4kYOIo1mhmlxYFxm14SoOSg5H5vV3EmhjZsmRC1rZFQTYG4FyL2vvWH0EbAhkQggAgqCCFuVBB8hfYeVBynC+OvFwnSy5IWm5YMkhYxIZnN5GNwSoJsNxclRcXvVRoPGc0SkB9PITLPIxLNab+eGAQ6YZHqsLjdgMkFje4+itplKlSqlSLFSBax8rdrV4Ggj6ehOg3TpXpNrXX5u221BxPGPEckunlYNEQs8SxwRkjUfF6+GLrLOB127EKFzAJO5rUPhBnLRLjp0ZgZJ+aTGsYE7RvAXd1s8QU5MA2RK2QK1x3g0MYZmCJk1izYi7Y+7c9zbyv2o+ijJBZEJU5AlQSG+cPQ/TQcfoPED6jiMAMkIUe2WhQtzVMLLEOd1WJIJNsRj26u9bf5VzyaswRNp0yknhQOGeRWgQNzXUOt1Y3sot04tlvausXSIGLhVDHuwADG2257nasexJnngme3ViMtgQOrv2JH6zQc7wPU6qTg8UhlQzvpkdZCjW6o1a7Lndm79QIF97W2rnIvEGsiMc7NFLbh+nmnLZqCrSv7qBj1lSbuTbo7b2H0hYQFxAAAFgALC3pb0rydKuOOK2tjawtj5Lb0+ig5ngPiySfWSxsIljVpo0UsBKXhkw2XMlwQrMTggW6gF7kit4h40lZ9ZGOXHHEmqRbthMXhiLAoM8nvZmsEACgHInYdwulQMXCqGawZgBkQO1z3NYOijyLYLkRiWxFyvzSe5H0UHzTwx4jeHKGNo0zkgRGk1B1UEV4JXkkMuV+Y3KPxN1sSrX6jV5wTxvPO2njaKMPOkWoDqWMY05iyma9/fSUcu1/wCkQ+tdb/w6LDl8tMPmYrj3v7trd60xcFjWZ5QN3jWLGwxVVZ2IUAbZFyT64r6UGnR8HA1DakSyNzF2TK8YDLCLqBt/RA3/ALbetWteYogqhVAAAAAAsABsAAOwr1QKUpQKUpQKUpQKUpQKUpQKUpQKUpQKUpQKUpQKUpQKUpQKUpQKUpQKUpQKUpQKUpQKUpQf/9k="/>
          <p:cNvSpPr>
            <a:spLocks noChangeAspect="1" noChangeArrowheads="1"/>
          </p:cNvSpPr>
          <p:nvPr/>
        </p:nvSpPr>
        <p:spPr bwMode="auto">
          <a:xfrm>
            <a:off x="63500" y="-690563"/>
            <a:ext cx="1419225" cy="1419226"/>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
        <p:nvSpPr>
          <p:cNvPr id="23558" name="AutoShape 6" descr="data:image/jpeg;base64,/9j/4AAQSkZJRgABAQAAAQABAAD/2wCEAAkGBhISEBUUEBQUFRUUFxgWFBYVGBUVGRkYFhcVFxYUGBgXHyYeGBokGhcXHzEgIycpLCwsFh4xNzAqNSYrLCkBCQoKBQUFDQUFDSkYEhgpKSkpKSkpKSkpKSkpKSkpKSkpKSkpKSkpKSkpKSkpKSkpKSkpKSkpKSkpKSkpKSkpKf/AABEIAOEA4QMBIgACEQEDEQH/xAAcAAEAAgMBAQEAAAAAAAAAAAAABAUBAwYCBwj/xABLEAACAQMCBAMCCQcKBAYDAAABAgMAERIEIQUTIjEGQVEUMgcjM1JhcXORszRCcoGCkqEWJENUYoOxw9HTFVOjtBeTlLLS4Qii8P/EABQBAQAAAAAAAAAAAAAAAAAAAAD/xAAUEQEAAAAAAAAAAAAAAAAAAAAA/9oADAMBAAIRAxEAPwD6T4n4zNHKkcRKhgCWt65735cllUooPQd549xffbpOMTSCNEw5jGbrZWKkQyKhIUEG5zHnti23lXjxBxaITLDLFDJsjgSOoduYzpaGMqeYwwNwCNiK2ajjPD3iAfB41bEDlsygqhcEDHZBGGOXu4g70GrTeM1fAiOTqVSFshuzjSkKrFh29pQXIF9+1t9mk8ZRtbpkxYI2RCKFEiKyBrv3N7XAsN72AvWviGt0MgdWIU9ZZuVv8WTnu6FT+THYghuRtfHZwzW6FYh0KgToGaG+MMkkCMxYXHyR77i29BsTxejAviVjWKd3ysWDQtEpUYkg3z8r72FR9N4yyWMcotIzhJAhGCXmiiJu5BO0yMLA3B/XXuLimiUlREI1jxPVC8dsg83QCly19OG8t1U3JsKmR67RzS2xVpGx3aNgboxZVLMuzq0TNiTkDETYY0EfTeLQ7wIsbky4XY4IAHhMuQUsWIHSDa4BPckb9GDXMNxPQKxYpGOXazCJywMfOW4AS+K8lxkLjpPYAXkJ4whABbJet0YYscAizsXJtuhEEnULi4I8jYOgpVbLx+FUR2ZgHva6Pew95mFrqo8ybAXFQk8XRZYkOG5ksZAR2tyjqOrYbg+zva199u4Ngv6VSN4t062LP0kAghZCd+dfIBekKIJCSe2DXtYXanxXCkgQk7MVclXGFldsiMd0+Lfq93pJvtQXdKqeHeIopWCXxkIY4G/5psRla17WNu9mBqNpfGUBjzkyjuMsSkhIQ8zEt07HGJ2I3sFJvbegvzSquDxJp3k5ascsinuSAZKXUjIrj70cgBvuUa17Vnw6f5uP05vp250lv4UFnSq/jXHIdKgediqswQWBPUwJAPkosDubAW3NYHEpGF008m/bJoVH8HY2/VQWNKrs9WfzYE+kvJJ/AIn+NY9l1B96dR9nEB+Iz0FlWL1XHhJPvzTt+2I/wlWtMvDNIm8uB8/j5DJ+KxtQWXtiZYZLkfzclvt3Nr3rdVTo+IaMMFgMVyQPiQG7+pjBA/XVtQKUpQKUpQKUpQVWuXTZM0rqpsmRL42EReZD3GNrSNf0B8hVZJwbQnBA6BA7PgJD1XhIKDq2URyA4jbFhtY1YcU8MQzyrJJlkoUCx2OLh9x+8Pqc+diIsfgfTgOBnaQAHftjJzNv/wBV+pB53JDxrdDo9rIZWbJAkbFic1kka4LBb4TSML72l294A5Gg0FrM46Opw8rg2lcuOcHa5u8hID9i9SofDKIipG7py2Zo2GJK55ZDqUgghiNwfKo+t8ORrJzmadyMAFHxlsZIJNgQW3aBLm/m3mb0EeCLh8iBuZmHXIFppGYqoljzOTXAAkkBby/ZFtjPoY1LK4JUGTplJcgh15g6rm/Mfrva7Ek7XFcvC4XkEfNK2UALKxjkO0qBhG8SklVmZQQxBuCQT3tv5KqLkSPkWL5dN8mEwZu1rnnSG1rXI2tcEKLWQQyl0crCGAaxuHWFmnzdn53LZCdRsyEglypVsbVc6iPQh1BYZE36ZCMRy9TLkxDXVcJJzf8AtD6La9V4eWLCzyXeRVuBGoDGRJFkChMQQ0Y2AAOTE3JvW4+CosVXOTBCrIt16XSEQq4OOVwArbm2Sg28qDdPoNEFSJ2UBAzhTIQShJMhbquyE3JvcG2/aosmj4aScpUvITJvOd+ZzVuLtspM8tgNrubbgW3LwldQ0xZ3Fy0LgYWbDLFvdupAkIAv5C96zJ4MiZWDO5LZlm6LkyJqFdvdsL+0yntYG3lsQkL4T0uOIQ2xKe8/utzri97/ANPL+/8AQLYbwlpSzNgbu2T2eQZe/cEBrFTzHuvY5du1SH4W5JI1My3JNgILC/kLxk2H0k1g8Kk/rWo/6H+1QZ0vAoYpOYikNa18m8/Mi9idgL+grVJ4W0zLiUNrAe842UOtrg3tjI4PqGN6aNHTUlGlkkUxBhmI9jmRsUVe49fSragro+Awq2QXcNl3bvlM97X+dNKf2voFnAPkP7yb8aSrGq7gJ+J/vJvxpKDzxdby6b7Y/wDb6jaoGn08sGoMGnMYiZDKiuGPKIYKyIFI6CSGAv03IG1gLDivyum+2P8A2+orzJ+XL9g/4kdB69k1J96dV+ziC/iM9Z/4SSeuedh6ZLH+Eqn+NWNKCubgEJ99Wf6JJJJB9zsRW+DhUCe5FGtvmoo/wFSqUGLVmlKBSlKBSlKBSlKBSlKBUTiWhWWMq5sNjeyHtv2cEfeKl1XcchaSMRKCRKypIR2Ee5lv6XRSn1uKDn9awdEmZEkhU2gilGQKFbc9ixsGYXxLdkPYliKkxxxrEHjM8NyFjSKRmDk9ljiluo7fMAtuTjvVxr44U+OkFjGPeW4OPzOndgT2U3uSLC9c+dVI0lkHxzAr02+JQWJgjO6ht1Mkm4UkAZHBaDGk4tI7cnU/Kw6qMBgLKyFUYWYdLMvMCtYLvY4i9dhXPScIWFIexYzR3IvYDJjiL72uSdySSSSSSTXQig+feKvE8+hVWhk0say6yWOR9SshRfi81a8bAj3CvnuwqZwv4TYjDGdRHIszQxyPGiFhzJccIU3uZGDKwU9lYEmt+u8L+2OpMmCwauSQoUVxJdAhU5dhgzjb51/IVVD4I7LZdSLmKGJmbTxu55GKqMybiNokVGjBs1rk2JUhjjXwlgsh0jdHs08z5xMQGGn50VyD3UWLoN8WFXMfwj6TmSRNzeZCt3HKYBmDQrhGfzmJmisPRwao4vgfKpgusfExyR2MKH5WD2Zj32+KWMADzQnzsNfiT4OpxDK8eoeSRyclWCI3WQ6RZCEdrPiumDY+dyPSg67g/FU1MyTRghJNOGTKwOPMNjYdrje3fffer6uV8H6aaNYE1HyiaUKelU2WQhLohKqccbgGwN66qgVXcBHxP95N+NJVjUDgnyW//Ml/GkoPPFPldN9sfwNRXl/y5fsH/Ejr1xT5XTfbH8DUV5f8uX7B/wASOgs6UpQKUpQKUpQKUpQKUpQKUpQKUpQKpPEnD5pApisQu5UdLX8mViRuPKzRnv1i9qu6UHzuTjGrcICDKIy9mwKkSAqEeS/SWUF/iiA3N5exFpD2XA+ECCMAjrIGZ7+pCgncgXP1kljuxJ2S8FhaUSsgzBBvdgCV9wsoOLlfIsDbytW/WatYkLOdhYbAkkkgKoA3JJIAA7k0EPjf9D9vF/iasr1UTwaiYAkRxAEMqkcyS47Em4RGA+hwD69jQGJTMEOstOD7t5cSbgBRIzdRy2IWwvtiO1BN41rZYNBxCaBgskRmlUlQwvGivjY+oBH66jaDxiZln0yMfaYNMHeYiLDmcqN8uUGyAykGxABswBNqsdZo11UEujmzgeZGDmMrd1NhI8bMuLXBsbqCMuwuCYWk+DmKOWSUTTmSXTnTmQiHMKViTPIRi7WiWwIIBLEDeg5jwv8ACdMIBqNWX1MbobcqBITHLFA2pnjOcgLryhdXGxKN22v0MvjwzTSabTRSpNG6dUioY2VZtMJgpDG55U6t22Deorfrfg6hl0UGkM2oCwAqsgMYkKGKSAxscMSOVIV929gKaf4PESXmjU6rPIsTeFb5HTlgSkYNj7NGLDyyHnQXgH88/uf8z/6qyqtH5Z/cf5lWVANQeD/Jfty/ivU01D4OPitvny/ivQa+J/K6b7Y/gaivMn5av2D/AIkdeuJ/K6b7Y/8Ab6ivL/lq/YP+JHQWdKUoFKUoFKUoFKUoFKUoFKUoFKUoFKUoIB4lJf8AJ5vrvp/v3lqJppmn1JzR0XTgEBsDeSQHq6GYdKdt/wCkPoDVrqpgiMx7KpY/UATVR4XjYc/mMWczXe/qYYDYf2QCLD0tQb/EGs5MayEnBZEWUDbokYRMxI3AXMPf0Q1RiJDppo5WX4qRlQsQoJIIZBe3vkPsPn7WsLXniiMNpXU9mKKfqMiA/wADXKewyoInnsTNd7rIYkDzLlIrkHmEKsYsqDqLEEgGgu9Rqy+mXJZRNEFZXMUoHNQbm+Put1Am1sXNWi8XuLpFK6ndWXllWB7Mpz3BG/66q+B8XVUK8ohQxC8tDk1iweQxKWMaZDEZMWJB22vUvgerXOVFyC3zVWFipZnWRLemalv7weVqCUeKt/V5/ui/+dY/4s39Xn+6P/51YilBU6R3fUlzFIiiILd8Bc5k2GLE9qtqUoFQuD/Jfty/ivUw1D4T8l+3J+K9Br4n8rpvtj+BqKw/5av2DfiR164l8rp/tT/2+orw/wCWr9g/4kdBZ0pSgUpSgUpSgUpSgVGXXqWx3vcjttcX/wBG/dNSarY1fnHZLXN9lv22N+97W70FjelYvSg9UpSgUpSg1zoCpB7EEH6iN6ovDEhZUlUHGaCIvci6zRjB1YfOIKj+6PqK6GuT1kaaSUn4yOMrlzlViqWIAikVQVdbdsgCq2APzQ1tqZte0qRsqpFKUIwk3FmjY82+JcBhIFt3xBtYmuuRQBYdhXJavhukeY21DpJIjZcpxywQyyObkEKS2JKluoeovW3jHGNQgwg1OlMucakNDIwUSOEykwm6O+17XIsKC31s8SHAOY2Y5ERJk25tkQFbEE/nEeXeqHhfh0vI8czB000sojfImVuciSEOSLXUyZZXvkoOwG6Li8iO8Opcme4GOlhaNJA6jluXcthcgpkXG62FtqseH6Z9OkckgUMdtQE3UZMSrgnc4FrFjuQxJJsKC04bqWZSH+UQ4SfpC3UPoYEMP0qmVW648uRZvzTaOX9Enoc/osbfVIx8qsRQZpSlBg1C4Ofit/ny/ivU01E4SPi/25PxHoNfE/ldN9sfwNRXl/y1fsH/ABI6zxP5XTfbH8DUV5f8tX7B/wASOgl67VctbhWckgBVG5J+k7KPpJAFc3p+Na6SR1UactHYPGuZAJJG098TYixBUMLXwNxe01HGiZXii5eUeIZnkUYl8bdA6iAGHmLkgA9yPPB84SNM5VsIlZHRSl1BwIdSzWa4BuDvc7C24RtNxbVgjmxKFN+pzyrWWNg8jXYKTmUwVT1Rk3t2tuFcRE0YcW3JGxDKcSRkrD3lNtjWhNXnAZJIwUKh1QDNitshdSLZWscRe1rb1U+GuIrLOxjRYkdCcF83BUEkAYqQD3HvBxfeM0HVUpSgUpSgVVppiJrkG2ROxWwuG3IAv5nufOrSqtkxkBwa5drH4vquD03LXxtc2PoPSgsr0pvSg9UpSgUpQ0EPX8SWLEWLu98I03ZrWud7BVFxdmIAuN9wDGy1bDdYEHoWeU29CQFA/j+uoi6g/wA41AALAmCEHt8WxSx/SmLXt5KvpVtptMsKHfzZ3Y33Yks7bkm30eQsOwoOb4/odRqY/ZEWKEsA3Pj6+Ul7FlRlUpKwyVSCbdRvtXyPgnif+T2p4hotTH7QGsY22AdsbpmDfoZH372II3vX3jhoxiM0hsZBzHufdFulb+QVbD6wT51+Xvhb4uup4xqXjIKqyxqV3B5aKhN/PqBoPoXEfGHtfAtXMgBJjihbqyaACS+EmXUwbJgji97LezAk994LlbV8M088UrXkiVZUkvNGzL0SAhjktyG91gNxsfP8qRal1VlVmCuAHAJAYAhgGHY2IB386+v/AAF+NpI0m0dkYC88Zd3U7lEeNQkbliSVIUWNye96D6zwk60Aw6qKOWPqQSIWUmMNgM1kJu2JB77i+5O1WfAdSXiIJyCOyJJueYi9n+k91J7EoSNiKqfa3mYrMJWC2yhhTlg33tIzvmw/sjEHzBBq2TiDqAF002IAtvp1AHkLGQEW+qgs6VSx+ImZyq6eViL3xaA2xOJJvIABkCo33KN6G1notWJUDgEXvcG1wQSrKbEi4II2J7UG+ofCvk/25PxHqYahcLkHKv8A25PxHoNfFPlNN9sfwNRUBeImTUiWKOSSJY2j5iBMSxdT05MC4GPvKCL+Z3rPieGOZEUzxRYyByHIs64urRnqUgMHIJHlcedYj8QBbKr6I9lULqMe+ygLgbelr0Ebh8Wc7Qy6VHiUmbmyYZK0zvKIzGwJzU26gbWA3uLVf6TQRxA4A3a2TMzOzW7ZO5LG30naqnVQyM+RgnViAGME0YyAJIByZO1zva+9fM+HarW6PxRHpZNVqJoJcmVJZGf4t4pGUMt7Aqy2uPm/TQd1p9Q8c0+neOaSEIAXjUuE6QEsR1F+XiSBcggG3UCa3wJM8mrkGJAj6ibWBEi3GPkVLOxUjYgd6sptbGNdJMqTHkHlyHBMGdo0xEcjHYddm6gAyi486mcH4dogih/ZnlIu5ujtc3OIJ6sFviBtYAbCg6al6rRwOD81Sv2byJ/7GFZHBVHuyzr/AHrv+IWoLGlQoeHurA8+VgPzWEJB+siMN/GpooFVLayJJCcEyBIJziB+nu1xVtVc8BIKgjB2YHZsrkksB5eu9BPpWb0oM0pSgVg1mtGs0okXEl1G26MyHb+0pBoKKBrRSIf6PW9X1SalJ1P3SoasuMnJUiH9M2DfQli0n3opX62FVcnCtCC4bUOCx+MB1coJKgL1DPYgAD9VezpNEWDe0uSAQD7XJsGtf+k+gfdQcr8PfHng4YI4y6nUSBCy9sV62Um9xew7d7GvzUTX6w414W4Tqwo1cnOCXKh9XKQCbXIAk+gVVj4LPD3/AC4v/VTf7tB+Yq+pfAtwghpNWsbyyRsqQxpa7YsjzbsQAcMAPpbytevpf/hZ4e/5UX/qpv8Adq14P4X4TpQRpXEQJLEJq5e5GJO8ne1h+qgl6PixXVTfEaizLG3uDpPUtiMt8rXuPm2ParM8Zby0+oP7MY/9zioKwaIMWGpa5sCfa5OwvYfKfSfvoz6Id9WR9escf5lBC0HEJIdTJlp9Ry52ODERbP1vj7/Yhnt6GM/PFdBweFliGYxLM7ldiV5kjvibbXGVtvSqHibaXllotUTIhDR/zpn6uw6S5DXBIsQb3rqxQZNc3pNJCZQZUjfnc1VzCscopZDYX9VY/wDl/TXRmuN45pSYEmVsMHlXLoOJeZlV+tkta7C4dD19yBYh1kOjjT3ERf0VA/wqLx3UImnkLMq9JILEL7ovtf6q8eHeJc/TK/cgshJIa5jYplddjfHLb1tXLwal49SDqA5kF7qyglgfNCL52ysoBa9j0RC5AdRH4m0jAETxC4vZnVTY9ji1jvtbbe4rneK6qKK8+kGIlk6p+aEjZveZuu6yKArE9gbWW5qFxB0bWQezNKglN7kGJUdw2DKpjDSN1O9i5UKsgsMxeXxjhGsgVJ41/wCITLIlo5CExHMe8qEWVTgwBBBAtcdrEJPBta0QyCzclndnL+4EmlZo5ELHIHF0ZlF1AJ7MpWuskhVhZgCPQgH/ABrjVj4lJqA2tbS6fSSRtC8Al5rM8gYIyu0S9RLAYht7dr11HBtSZII2b3ioD/pjpcfvA0GH4Hpz3hi/Uij+IFYHBYx2Mq/ozTAfqGVv4VPpQatPBgoW7NbzYlj69zW2lKBUAah+aB+aWI3QrsATsxbft6VPqpEDc26gA5NuYybDezZXsb7DbfegtKUt/wD16xQe6UpQKUpQaTo473KLc9+kU9jj+Yn7ordSg0+yJ8xf3RWfZE+Yv7orbSg1eyJ8xfuFPZU+av3CttKDX7MnzV+4Vqn4bC4s8cbD0ZFYfcRUmlBRcI4RBDqJxDDFGCImIREQFrSdVlA32G/0Ve1XaT8qm/Qh/wA2rGgVWcN06vpyrjIF5bj++k+4/T5Wqzqv4F8j/eTfjSUFfwad9PAkc0EoKjrkX48M53d+kmTqa53Xzqy0/FIJCArqW+aTi/09DWYdvSp1adTo0kXGRVdfRgGH3Gg5fV6ORotNynMbxNPCGAQnojmVffVh78MZ7X+/en+Crjmo4poTLqdTJmkrRuIxFGLBUZfdTIbN5EV1nEdKmngXkoAElVggNsmkkswF/MmQn665H4GPC+t0EE8esiSNZHEqASK7AkBWVgtwBYL5+tB1Wl8MLFquejO1xieYzSEbfOkyJF7G1wQS25BxqZwEWjdR+bNMPvldh/BhUzS6tJUDxMro3uspDA7kbEbHcVC4RtJqV8hMCP24omI+8mgs6UpQKUpQKrFW0oJDglm6iNiMTZb37Dv28hVnVaykPdYySD3Lg9+5ALdJsfSgsKUvSg9UpSgUpSgUpSgUpSgUpSgUpSgpPbWTVzBYpJOiHdOXYfK7dbrvUr/ir/1af/of7tY0n5VP+hD/AJtWVBWni0n9V1H/AEP92o3CdcY4sZYpkOch9xpNmkdhvFkOxFXdKCAvHdP2MqKfRyEP3PY1MSUHdSCPUb/4V6K371CfgmnP9DHf1CqD94F6DHFmsI2PZZY7/tNgP4sD+qvlvw8eP2gjGh07WkmXKdlNisZ2Ee3YvY3/ALI/tV9J13hxGjZQ86ggjpmkP3BywH3V+R+OcRbUOJZXZ5nBMzMNy/Mf+GJUfRa2wAoP0F/+P/GObwrlE76eV0A/svaRf1XZx+qu64aP5xqbdso7/pcpLj93D76/J/hPxxrOHM50cgXmY5qyq6tje1ww27ncW7mv0/4Y1M3s6yyRO7zhJ3ZTFbJ402CkqQAABY3O3c0HS0qAOMoPfWVLd8opCP3lBX+Neo+NQE2Esd/QsoP61JuKCbSsBge29ZoFUrFRM95SpyG/R6Dp9beX/wB1dVVyaaTMkAeZ/MxO4x8r3t3v9NvKgsb0rNKD1SlKBSlKBSlV+p49p43KSTRIw7qzqCLgEXBPoQaCwpVX/KjR/wBYh/fX/Ws/yn0n9Yh/fX/Wgs6VVnxRpP6xD++tZ/lPpP6xD++v+tBZ0qs/lNpP6xD++v8ArW/R8XhmJEMqOVALBWDEA3sTb6j91Bp0n5VP+hD/AJtWVV2l/Kpv0If82rGgUpSgUpSg5ri/iRS0sCScpkWzy8t5MGdbqECi2e4Iue5AAbe3568c/BlrNEiysjSQ2N5Ruwu7Ec5AWEZ38iR23vcV+l+M+H4dSmMq2bbGRbCRCrB1KPa6kMAfT1BqpfwjNYr7U7KQQRJzzcHyISdVP7tB+RrV+x/BExfhujZhYtpoSf8Ay1rgeK/AbwzO7HUiSQkiPTGNV2tcqsgbBRcblrXYDzAr6DwXVRRrFpo+Z8XEFAdbMqxhEAfYWYi3bv37EXC4tXiWFWFmAYehAI/jXu9KCAOBacMGWJFYEHJAEO2+5W1/qNT6UoFKUoFKUoFKUoFKUoFYtWaUGLUtWaUGLUtWaUGLVWazTzifmQ8pgY8CJC62IYtcFVN9j/CrSlBWcN0soklkmwBfAKqEkAID3LAEklj5elWdKUClKUClKUClKUFL4jGC81DIJbcpFjxu5kYBUOSkAZWOQsVAY3teuH0fEBodRCVaF3njL6ks2LsZSro7yMxJsFY7gKgbtYk19SqKOFxXBEcd1JKnBdiSCSNtiSAb/QKD5xxnx28xRVZokdsRyy6ZLLgqkzMMVAjfLL80vf3orN3ieItIoCiZLAAA3JG3bq7H76tAvlWaDXBqFdQyMrKexUgg/URWytUWmVSxUWzOR+uwF/uArbQKUpQKUpQKUpQQeMa94Yi8cTzEFRglsjkQtxfyF7n6LmqvU+LXSVIvY9U5lUtGVOmAYKqM4tJMrKVzAIYA3BteuhtVfruFl9Rp5Q1uQZLi18hIhS1/Kxsf1UGrhHiSGdGOSoyczONnTJFjkkjLsAdlJQm/b6a2avj8S6WTUxssscaO94mVgwQEkKwNr7W71zWp+DvKMqkiIzjV8xwm7NqdTDqFLC/UAIQhBO4J7VYReFnOgn0zmJTOHBKCRvlAAzO0jF5WO92NvIW2oNjeLwsUzSQur6cSc2MvEbGKFZ9mDdYZGWxUGxbqAq2XjMNwrSxq+HMKM6hglrliCb4j17VR8X8ERvHhpsIVEOqjCqu2WpjVOYbEXIIufM1zuv8AC0k2plgT3G9qd5H00seLzaV9OoMz9MyjmWUJfpG56RcO5PiCA2KyRsnXlIskRVTGUUq3Ve93A2Bt52uL+4eP6Z8sNRC2C5vjIhxUEgs1j0rcEXO2xql494JScERCOINDLEyhNmMraTqONuyaYJ9RHpUGfwCesINPix1XQyuAyaiXTyqpMeLAqYrAg9N1te1qDq9NxiCSEzRyxtEMryBlw6CQxy7WBB3+itUHiHSusbJPCRMSsREidZVirBN+ohgRtVW/hyVuHHTStHNITdjJzcT8bzAuSMJLqMVEl8rqGN9xVZH4J1IKM00UjfzcyM6uWHs2qbUKiNe5DZBSzbkpkbk7BfReJozIyvaNVi5zO7x4heY8e7KxUe5e9/PexuK9cX8U6eDTmcyxspR3iAkS8uC5YxXNnJ7bX71z8/wfvywqzgFEhCnFlu0OolnORBuA2YFxuCuXkKxqvAsxhMaNpV5kJgcGKRwg5kkgeIs+RcmQ5Mx6mCttbEh0vGPEmm0rRLqJUjMzFUzZV3AJJNyLKLWv6so8xWOGeIoZsxmqtG0odC65BYZpITIRe4QmMm59a9cX4TzmgIIHJmEpuL3ASRSo/f8A4Vzes+DzJHVJERpDrTI4TdjqpkmS+/UFCIhv3A8qDpl45CwRo5EeNg55iyRFAIxdiTluPLa9vO1bDxeIxPLE6SrGGuUeMi6XyXIsFB2t1EAedq5Z/AcjwsrPEpaPVIQola51SRJnJJIxZ2uhJJHZgABjvf8AFPD6SaTUaeIJF7RG6EqosC8fLDFRa9lCj6lAoH8olOoMEccsjIUErII8YjIAyh8nBPSQTgGsCK1cP8VRTQGRLZKLtFnFmozZFvkwC3KmxYgGoPFPDEs+oV39mCrLHIkyxEalVjZX5Ie9rEhgW+a5GPnUNPg8xjVFdF6JVkYJ77yaqHUZnffaNl3P5w9KDqI+OaclwJ4iYgTKOYl0CkqxcX6QCpG9uxrTN4l0q6VtVzozAoYmRWUqcSVIBvYnIYgX3O1cjp/Bk0wmZ1gVTLrRHG6SozibW8wtK6MGtjEpQr85Tvax6bScDk9gbTzSB5HSVS5uR8YXxuT1NiGAyO7Y3O5oJmk4/p5BEUmiPPBMQDpd7e9gL9VvO3axrVrfEmni1EenklRZZQSiFlBNiABYm9yTt62PpVLJ4NczRMHjwC6USEoTIDpHaRRE17Krsd79t+99rrXcIMmpgmBUcpZQQRcnmBALHysVvQY4V4m082mE/MjQcuOSQM6fFcxFcCQ3spsfO1WWn1CSKHjZXVhdWUhgQfMEbEVw/wD4bssMccMiJy4dMhxVkDyaaSSRnJU5AOZGNwbhgD5V1fAOGmDTpERGMb7RhgouxNutmZjvuxN2NztegsaUpQKUpQKUpQK4/iuq1EfE3khLyJFpYDLpxvmjzaoNJGv/ADVwBA/OAZe+NuwrxyhllYXIAJtvYXIF/QXP3mg+b8H8cyBo44mjaIySSNNO9g0L63URjF3dSCqJsArkkquKjerHgnjyafUxwGJVLNiT1d4ed7XYX7IywoPpk867NtFGSpKISpJUlRdSdyR6E+or0mlUG4VQercAX6iC2/0kAn1IoOF8c6jVJO+n0rur62EGEgm0baYs87L83KNo128zXmPxbIUGqjeNU1j4QPqCywpHBC7s5AI6nkEgG46QDvjY96YQSCQLi9jbcX72Pl2rW3D4ygQohQWsmK4i3ay2sLUHEa7xDq9Ro9XIEiihj075gmTnAvoE1FwdlBV5VXtci56bb7ZuOySa3TwmSFVTVmIxXbnty9LK/MbqtgTYgY9ipvvau2MC2bYdXvbDq2A39dgBv6CvJ0iZ54rna2Vhlb0v3tQcpxfxlJHqmjBgVEkWFlcnmsX07T8xQGACDpS1jkctxaoOh8baoiNJzpYpJRA4kYOIo1mhmlxYFxm14SoOSg5H5vV3EmhjZsmRC1rZFQTYG4FyL2vvWH0EbAhkQggAgqCCFuVBB8hfYeVBynC+OvFwnSy5IWm5YMkhYxIZnN5GNwSoJsNxclRcXvVRoPGc0SkB9PITLPIxLNab+eGAQ6YZHqsLjdgMkFje4+itplKlSqlSLFSBax8rdrV4Ggj6ehOg3TpXpNrXX5u221BxPGPEckunlYNEQs8SxwRkjUfF6+GLrLOB127EKFzAJO5rUPhBnLRLjp0ZgZJ+aTGsYE7RvAXd1s8QU5MA2RK2QK1x3g0MYZmCJk1izYi7Y+7c9zbyv2o+ijJBZEJU5AlQSG+cPQ/TQcfoPED6jiMAMkIUe2WhQtzVMLLEOd1WJIJNsRj26u9bf5VzyaswRNp0yknhQOGeRWgQNzXUOt1Y3sot04tlvausXSIGLhVDHuwADG2257nasexJnngme3ViMtgQOrv2JH6zQc7wPU6qTg8UhlQzvpkdZCjW6o1a7Lndm79QIF97W2rnIvEGsiMc7NFLbh+nmnLZqCrSv7qBj1lSbuTbo7b2H0hYQFxAAAFgALC3pb0rydKuOOK2tjawtj5Lb0+ig5ngPiySfWSxsIljVpo0UsBKXhkw2XMlwQrMTggW6gF7kit4h40lZ9ZGOXHHEmqRbthMXhiLAoM8nvZmsEACgHInYdwulQMXCqGawZgBkQO1z3NYOijyLYLkRiWxFyvzSe5H0UHzTwx4jeHKGNo0zkgRGk1B1UEV4JXkkMuV+Y3KPxN1sSrX6jV5wTxvPO2njaKMPOkWoDqWMY05iyma9/fSUcu1/wCkQ+tdb/w6LDl8tMPmYrj3v7trd60xcFjWZ5QN3jWLGwxVVZ2IUAbZFyT64r6UGnR8HA1DakSyNzF2TK8YDLCLqBt/RA3/ALbetWteYogqhVAAAAAAsABsAAOwr1QKUpQKUpQKUpQKUpQKUpQKUpQKUpQKUpQKUpQKUpQKUpQKUpQKUpQKUpQKUpQKUpQKUpQf/9k="/>
          <p:cNvSpPr>
            <a:spLocks noChangeAspect="1" noChangeArrowheads="1"/>
          </p:cNvSpPr>
          <p:nvPr/>
        </p:nvSpPr>
        <p:spPr bwMode="auto">
          <a:xfrm>
            <a:off x="63500" y="-1041400"/>
            <a:ext cx="2143125" cy="2143125"/>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214282" y="357166"/>
            <a:ext cx="864399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What type of poem is this?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amp;"/>
              <a:tabLst/>
            </a:pPr>
            <a:r>
              <a:rPr kumimoji="0" lang="en-GB" sz="20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sym typeface="Wingdings" pitchFamily="2" charset="2"/>
              </a:rPr>
              <a:t>This poem is a form </a:t>
            </a:r>
            <a:r>
              <a:rPr kumimoji="0" lang="en-GB" sz="2000" b="1"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sym typeface="Wingdings" pitchFamily="2" charset="2"/>
              </a:rPr>
              <a:t>dramatic dialogue</a:t>
            </a:r>
            <a:r>
              <a:rPr kumimoji="0" lang="en-GB" sz="20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sym typeface="Wingdings" pitchFamily="2" charset="2"/>
              </a:rPr>
              <a:t>.  In the poem, Hardy presents a conversation between two women.  One of the women is called ‘</a:t>
            </a:r>
            <a:r>
              <a:rPr kumimoji="0" lang="en-GB" sz="2000" b="0" i="0" u="none" strike="noStrike" cap="none" normalizeH="0" baseline="0" dirty="0" err="1" smtClean="0">
                <a:ln>
                  <a:noFill/>
                </a:ln>
                <a:solidFill>
                  <a:schemeClr val="tx1"/>
                </a:solidFill>
                <a:effectLst/>
                <a:latin typeface="Comic Sans MS" pitchFamily="66" charset="0"/>
                <a:ea typeface="Times New Roman" pitchFamily="18" charset="0"/>
                <a:cs typeface="Times New Roman" pitchFamily="18" charset="0"/>
                <a:sym typeface="Wingdings" pitchFamily="2" charset="2"/>
              </a:rPr>
              <a:t>Melia</a:t>
            </a:r>
            <a:r>
              <a:rPr kumimoji="0" lang="en-GB" sz="20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sym typeface="Wingdings" pitchFamily="2" charset="2"/>
              </a:rPr>
              <a:t>.  She has moved away and has changed in many ways.  As they talk, the </a:t>
            </a:r>
            <a:r>
              <a:rPr kumimoji="0" lang="en-GB" sz="2000" b="1"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sym typeface="Wingdings" pitchFamily="2" charset="2"/>
              </a:rPr>
              <a:t>role and treatment of women</a:t>
            </a:r>
            <a:r>
              <a:rPr kumimoji="0" lang="en-GB" sz="20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sym typeface="Wingdings" pitchFamily="2" charset="2"/>
              </a:rPr>
              <a:t> during the </a:t>
            </a:r>
            <a:r>
              <a:rPr kumimoji="0" lang="en-GB" sz="2000" b="1"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sym typeface="Wingdings" pitchFamily="2" charset="2"/>
              </a:rPr>
              <a:t>Victorian era</a:t>
            </a:r>
            <a:r>
              <a:rPr kumimoji="0" lang="en-GB" sz="20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sym typeface="Wingdings" pitchFamily="2" charset="2"/>
              </a:rPr>
              <a:t> reveals itself as a major </a:t>
            </a:r>
            <a:r>
              <a:rPr kumimoji="0" lang="en-GB" sz="2000" b="1"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sym typeface="Wingdings" pitchFamily="2" charset="2"/>
              </a:rPr>
              <a:t>theme</a:t>
            </a:r>
            <a:r>
              <a:rPr kumimoji="0" lang="en-GB" sz="20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sym typeface="Wingdings" pitchFamily="2" charset="2"/>
              </a:rPr>
              <a:t> within the poem.  At the time, women were not treated equally to men.  They were forced to project an image of morality, and if they deviated away from that image, they were seen as being tainted or soiled. </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amp;"/>
              <a:tabLst/>
            </a:pPr>
            <a:endParaRPr kumimoji="0" lang="en-GB" sz="2000" b="0" i="0" u="none" strike="noStrike" cap="none" normalizeH="0" baseline="0" dirty="0" smtClean="0">
              <a:ln>
                <a:noFill/>
              </a:ln>
              <a:solidFill>
                <a:schemeClr val="tx1"/>
              </a:solidFill>
              <a:effectLst/>
              <a:latin typeface="Comic Sans MS" pitchFamily="66"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 typeface="Wingdings" pitchFamily="2" charset="2"/>
              <a:buChar char="&amp;"/>
              <a:tabLst/>
            </a:pPr>
            <a:r>
              <a:rPr kumimoji="0" lang="en-GB" sz="20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sym typeface="Wingdings" pitchFamily="2" charset="2"/>
              </a:rPr>
              <a:t>In ‘The Ruined Maid’, Hardy uses irony and satire.</a:t>
            </a:r>
          </a:p>
          <a:p>
            <a:pPr marL="0" marR="0" lvl="0" indent="0" algn="l" defTabSz="914400" rtl="0" eaLnBrk="0" fontAlgn="base" latinLnBrk="0" hangingPunct="0">
              <a:lnSpc>
                <a:spcPct val="100000"/>
              </a:lnSpc>
              <a:spcBef>
                <a:spcPct val="0"/>
              </a:spcBef>
              <a:spcAft>
                <a:spcPct val="0"/>
              </a:spcAft>
              <a:buClrTx/>
              <a:buSzTx/>
              <a:buFont typeface="Wingdings" pitchFamily="2" charset="2"/>
              <a:buChar char="&amp;"/>
              <a:tabLst/>
            </a:pPr>
            <a:endParaRPr kumimoji="0" lang="en-GB" sz="2000" b="0" i="0" u="none" strike="noStrike" cap="none" normalizeH="0" baseline="0" dirty="0" smtClean="0">
              <a:ln>
                <a:noFill/>
              </a:ln>
              <a:solidFill>
                <a:schemeClr val="tx1"/>
              </a:solidFill>
              <a:effectLst/>
              <a:latin typeface="Comic Sans MS" pitchFamily="66"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2000" b="1"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sym typeface="Wingdings" pitchFamily="2" charset="2"/>
              </a:rPr>
              <a:t>Irony:  </a:t>
            </a:r>
            <a:r>
              <a:rPr kumimoji="0" lang="en-GB" sz="20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sym typeface="Wingdings" pitchFamily="2" charset="2"/>
              </a:rPr>
              <a:t>This is a device writers use t</a:t>
            </a:r>
            <a:r>
              <a:rPr kumimoji="0" lang="en-GB" sz="2000" b="0" i="0" u="none" strike="noStrike" cap="none" normalizeH="0" baseline="0" dirty="0" smtClean="0">
                <a:ln>
                  <a:noFill/>
                </a:ln>
                <a:solidFill>
                  <a:schemeClr val="tx1"/>
                </a:solidFill>
                <a:effectLst/>
                <a:latin typeface="Comic Sans MS" pitchFamily="66" charset="0"/>
                <a:ea typeface="Times New Roman" pitchFamily="18" charset="0"/>
                <a:cs typeface="Arial" pitchFamily="34" charset="0"/>
                <a:sym typeface="Wingdings" pitchFamily="2" charset="2"/>
              </a:rPr>
              <a:t>o express something different from and often opposite to their literal meaning.</a:t>
            </a:r>
            <a:endParaRPr kumimoji="0" lang="en-GB" sz="2000" b="0" i="0" u="none" strike="noStrike" cap="none" normalizeH="0" baseline="0" dirty="0" smtClean="0">
              <a:ln>
                <a:noFill/>
              </a:ln>
              <a:solidFill>
                <a:schemeClr val="tx1"/>
              </a:solidFill>
              <a:effectLst/>
              <a:latin typeface="Comic Sans MS" pitchFamily="66" charset="0"/>
              <a:sym typeface="Wingdings" pitchFamily="2" charset="2"/>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2000" b="1"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sym typeface="Wingdings" pitchFamily="2" charset="2"/>
              </a:rPr>
              <a:t>Satire:  </a:t>
            </a:r>
            <a:r>
              <a:rPr kumimoji="0" lang="en-GB" sz="20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sym typeface="Wingdings" pitchFamily="2" charset="2"/>
              </a:rPr>
              <a:t>Satire aims to show the reader the absurdity of human follies and vices.  Writers who use satire want the reader to acknowledge such wrongs in society.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14282" y="214290"/>
            <a:ext cx="857256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GB" b="1"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Comparing poems</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GB"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b="1"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AO3: </a:t>
            </a:r>
            <a:r>
              <a:rPr kumimoji="0" lang="en-GB"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Make comparisons and explain links between texts, evaluating writers’ different ways of expressing meaning and achieving effects.</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GB"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GB"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sym typeface="Wingdings" pitchFamily="2" charset="2"/>
              </a:rPr>
              <a:t></a:t>
            </a:r>
            <a:r>
              <a:rPr kumimoji="0" lang="en-GB"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  </a:t>
            </a:r>
            <a:r>
              <a:rPr kumimoji="0" lang="en-GB"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sym typeface="Wingdings" pitchFamily="2" charset="2"/>
              </a:rPr>
              <a:t>Use the Venn diagram to find the </a:t>
            </a:r>
            <a:r>
              <a:rPr kumimoji="0" lang="en-GB" b="1"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sym typeface="Wingdings" pitchFamily="2" charset="2"/>
              </a:rPr>
              <a:t>differences</a:t>
            </a:r>
            <a:r>
              <a:rPr kumimoji="0" lang="en-GB"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sym typeface="Wingdings" pitchFamily="2" charset="2"/>
              </a:rPr>
              <a:t> and </a:t>
            </a:r>
            <a:r>
              <a:rPr kumimoji="0" lang="en-GB" b="1"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sym typeface="Wingdings" pitchFamily="2" charset="2"/>
              </a:rPr>
              <a:t>similarities</a:t>
            </a:r>
            <a:r>
              <a:rPr kumimoji="0" lang="en-GB"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sym typeface="Wingdings" pitchFamily="2" charset="2"/>
              </a:rPr>
              <a:t> between the two poems.</a:t>
            </a:r>
          </a:p>
        </p:txBody>
      </p:sp>
      <p:pic>
        <p:nvPicPr>
          <p:cNvPr id="5122" name="Picture 2"/>
          <p:cNvPicPr>
            <a:picLocks noChangeAspect="1" noChangeArrowheads="1"/>
          </p:cNvPicPr>
          <p:nvPr/>
        </p:nvPicPr>
        <p:blipFill>
          <a:blip r:embed="rId2" cstate="print"/>
          <a:srcRect/>
          <a:stretch>
            <a:fillRect/>
          </a:stretch>
        </p:blipFill>
        <p:spPr bwMode="auto">
          <a:xfrm>
            <a:off x="1214414" y="2214554"/>
            <a:ext cx="6858048" cy="4643446"/>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85720" y="395569"/>
            <a:ext cx="864399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Sample exam question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24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Compare the ways women are represented in ‘The Ruined Maid’ and ‘Les Grand </a:t>
            </a:r>
            <a:r>
              <a:rPr kumimoji="0" lang="en-GB" sz="2400" b="0" i="0" u="none" strike="noStrike" cap="none" normalizeH="0" baseline="0" dirty="0" err="1" smtClean="0">
                <a:ln>
                  <a:noFill/>
                </a:ln>
                <a:solidFill>
                  <a:schemeClr val="tx1"/>
                </a:solidFill>
                <a:effectLst/>
                <a:latin typeface="Comic Sans MS" pitchFamily="66" charset="0"/>
                <a:ea typeface="Times New Roman" pitchFamily="18" charset="0"/>
                <a:cs typeface="Times New Roman" pitchFamily="18" charset="0"/>
              </a:rPr>
              <a:t>Seigneurs’</a:t>
            </a:r>
            <a:r>
              <a:rPr kumimoji="0" lang="en-GB" sz="24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 </a:t>
            </a:r>
            <a:endParaRPr kumimoji="0" lang="en-GB" sz="2400" b="0" i="0" u="none" strike="noStrike" cap="none" normalizeH="0" baseline="0" dirty="0" smtClean="0">
              <a:ln>
                <a:noFill/>
              </a:ln>
              <a:solidFill>
                <a:schemeClr val="tx1"/>
              </a:solidFill>
              <a:effectLst/>
              <a:latin typeface="Comic Sans MS"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2" cstate="print"/>
          <a:srcRect/>
          <a:stretch>
            <a:fillRect/>
          </a:stretch>
        </p:blipFill>
        <p:spPr bwMode="auto">
          <a:xfrm>
            <a:off x="285720" y="0"/>
            <a:ext cx="8286808" cy="6847972"/>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cstate="print"/>
          <a:srcRect/>
          <a:stretch>
            <a:fillRect/>
          </a:stretch>
        </p:blipFill>
        <p:spPr bwMode="auto">
          <a:xfrm>
            <a:off x="0" y="0"/>
            <a:ext cx="7429520" cy="5663821"/>
          </a:xfrm>
          <a:prstGeom prst="rect">
            <a:avLst/>
          </a:prstGeom>
          <a:noFill/>
          <a:ln w="9525">
            <a:noFill/>
            <a:miter lim="800000"/>
            <a:headEnd/>
            <a:tailEnd/>
          </a:ln>
          <a:effectLst/>
        </p:spPr>
      </p:pic>
      <p:pic>
        <p:nvPicPr>
          <p:cNvPr id="28675" name="Picture 3"/>
          <p:cNvPicPr>
            <a:picLocks noChangeAspect="1" noChangeArrowheads="1"/>
          </p:cNvPicPr>
          <p:nvPr/>
        </p:nvPicPr>
        <p:blipFill>
          <a:blip r:embed="rId3" cstate="print"/>
          <a:srcRect/>
          <a:stretch>
            <a:fillRect/>
          </a:stretch>
        </p:blipFill>
        <p:spPr bwMode="auto">
          <a:xfrm>
            <a:off x="6143636" y="5143512"/>
            <a:ext cx="2714644" cy="1500198"/>
          </a:xfrm>
          <a:prstGeom prst="rect">
            <a:avLst/>
          </a:prstGeom>
          <a:noFill/>
          <a:ln w="9525">
            <a:solidFill>
              <a:schemeClr val="tx1"/>
            </a:solid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500034" y="386814"/>
            <a:ext cx="8143932" cy="3785652"/>
          </a:xfrm>
          <a:prstGeom prst="rect">
            <a:avLst/>
          </a:prstGeom>
          <a:noFill/>
          <a:ln w="9525">
            <a:solidFill>
              <a:schemeClr val="tx1"/>
            </a:solid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GB" sz="2400" b="1"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Learning objectives:</a:t>
            </a:r>
          </a:p>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GB" sz="2400"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sz="2400" b="1"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AO1</a:t>
            </a:r>
            <a:r>
              <a:rPr kumimoji="0" lang="en-GB" sz="24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 respond to texts critically and imaginatively, select and evaluate textual detail to illustrate and support interpretations.</a:t>
            </a: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endParaRPr kumimoji="0" lang="en-GB" sz="2400" b="0" i="0" u="none" strike="noStrike" cap="none" normalizeH="0" baseline="0" dirty="0" smtClean="0">
              <a:ln>
                <a:noFill/>
              </a:ln>
              <a:solidFill>
                <a:schemeClr val="tx1"/>
              </a:solidFill>
              <a:effectLst/>
              <a:latin typeface="Comic Sans MS" pitchFamily="66"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GB" sz="2400" b="1"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AO2</a:t>
            </a:r>
            <a:r>
              <a:rPr kumimoji="0" lang="en-GB" sz="24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 explain how language, structure </a:t>
            </a:r>
            <a:endParaRPr kumimoji="0" lang="en-GB" sz="24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GB" sz="24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and </a:t>
            </a:r>
            <a:r>
              <a:rPr kumimoji="0" lang="en-GB" sz="24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form contribute to writers’ </a:t>
            </a:r>
            <a:endParaRPr kumimoji="0" lang="en-GB" sz="24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GB" sz="24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presentation </a:t>
            </a:r>
            <a:r>
              <a:rPr kumimoji="0" lang="en-GB" sz="24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of ideas, themes and </a:t>
            </a:r>
            <a:endParaRPr kumimoji="0" lang="en-GB" sz="24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457200" algn="l"/>
              </a:tabLst>
            </a:pPr>
            <a:r>
              <a:rPr kumimoji="0" lang="en-GB" sz="24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settings</a:t>
            </a:r>
            <a:r>
              <a:rPr kumimoji="0" lang="en-GB" sz="2400"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a:t>
            </a:r>
            <a:endParaRPr kumimoji="0" lang="en-GB" sz="2400" b="0" i="0" u="none" strike="noStrike" cap="none" normalizeH="0" baseline="0" dirty="0" smtClean="0">
              <a:ln>
                <a:noFill/>
              </a:ln>
              <a:solidFill>
                <a:schemeClr val="tx1"/>
              </a:solidFill>
              <a:effectLst/>
              <a:latin typeface="Comic Sans MS" pitchFamily="66" charset="0"/>
            </a:endParaRPr>
          </a:p>
        </p:txBody>
      </p:sp>
      <p:pic>
        <p:nvPicPr>
          <p:cNvPr id="1026" name="Picture 2" descr="http://www.victorianweb.org/painting/whh/paintings/awakening.jpg"/>
          <p:cNvPicPr>
            <a:picLocks noChangeAspect="1" noChangeArrowheads="1"/>
          </p:cNvPicPr>
          <p:nvPr/>
        </p:nvPicPr>
        <p:blipFill>
          <a:blip r:embed="rId2" cstate="print"/>
          <a:srcRect/>
          <a:stretch>
            <a:fillRect/>
          </a:stretch>
        </p:blipFill>
        <p:spPr bwMode="auto">
          <a:xfrm>
            <a:off x="6072198" y="2571744"/>
            <a:ext cx="2827754" cy="4071966"/>
          </a:xfrm>
          <a:prstGeom prst="rect">
            <a:avLst/>
          </a:prstGeom>
          <a:noFill/>
          <a:ln w="19050">
            <a:solidFill>
              <a:schemeClr val="tx1"/>
            </a:solid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214282" y="0"/>
            <a:ext cx="8715436" cy="17081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ts val="600"/>
              </a:spcBef>
              <a:spcAft>
                <a:spcPts val="600"/>
              </a:spcAf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Starter:</a:t>
            </a:r>
          </a:p>
          <a:p>
            <a:pPr fontAlgn="base">
              <a:spcBef>
                <a:spcPts val="600"/>
              </a:spcBef>
              <a:spcAft>
                <a:spcPts val="600"/>
              </a:spcAft>
            </a:pPr>
            <a:r>
              <a:rPr kumimoji="0" lang="en-GB" b="1"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THE GREAT SOCIAL EVIL - </a:t>
            </a:r>
            <a:r>
              <a:rPr kumimoji="0" lang="en-GB" b="0" i="0" u="none" strike="noStrike" cap="none" normalizeH="0" baseline="0" dirty="0" smtClean="0">
                <a:ln>
                  <a:noFill/>
                </a:ln>
                <a:solidFill>
                  <a:schemeClr val="tx1"/>
                </a:solidFill>
                <a:effectLst/>
                <a:latin typeface="Comic Sans MS" pitchFamily="66" charset="0"/>
                <a:ea typeface="Times New Roman" pitchFamily="18" charset="0"/>
                <a:cs typeface="Times New Roman" pitchFamily="18" charset="0"/>
              </a:rPr>
              <a:t>Examine the content of this cartoon.  In groups of three, discuss the questions alongside and any other ideas your group feels are important.  Feed back your ideas to your teacher and the rest of the class.  </a:t>
            </a:r>
            <a:endParaRPr kumimoji="0" lang="en-GB" b="0" i="0" u="none" strike="noStrike" cap="none" normalizeH="0" baseline="0" dirty="0" smtClean="0">
              <a:ln>
                <a:noFill/>
              </a:ln>
              <a:solidFill>
                <a:schemeClr val="tx1"/>
              </a:solidFill>
              <a:effectLst/>
              <a:latin typeface="Comic Sans MS" pitchFamily="66"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b="0" i="0" u="none" strike="noStrike" cap="none" normalizeH="0" baseline="0" dirty="0" smtClean="0">
              <a:ln>
                <a:noFill/>
              </a:ln>
              <a:solidFill>
                <a:schemeClr val="tx1"/>
              </a:solidFill>
              <a:effectLst/>
              <a:latin typeface="Arial" pitchFamily="34" charset="0"/>
            </a:endParaRPr>
          </a:p>
        </p:txBody>
      </p:sp>
      <p:pic>
        <p:nvPicPr>
          <p:cNvPr id="7171" name="Picture 4" descr="49"/>
          <p:cNvPicPr>
            <a:picLocks noChangeAspect="1" noChangeArrowheads="1"/>
          </p:cNvPicPr>
          <p:nvPr/>
        </p:nvPicPr>
        <p:blipFill>
          <a:blip r:embed="rId2" cstate="print"/>
          <a:srcRect/>
          <a:stretch>
            <a:fillRect/>
          </a:stretch>
        </p:blipFill>
        <p:spPr bwMode="auto">
          <a:xfrm>
            <a:off x="2500298" y="1428736"/>
            <a:ext cx="3810000" cy="5181600"/>
          </a:xfrm>
          <a:prstGeom prst="rect">
            <a:avLst/>
          </a:prstGeom>
          <a:noFill/>
          <a:ln w="9525">
            <a:noFill/>
            <a:miter lim="800000"/>
            <a:headEnd/>
            <a:tailEnd/>
          </a:ln>
        </p:spPr>
      </p:pic>
      <p:sp>
        <p:nvSpPr>
          <p:cNvPr id="7172" name="Text Box 4"/>
          <p:cNvSpPr txBox="1">
            <a:spLocks noChangeArrowheads="1"/>
          </p:cNvSpPr>
          <p:nvPr/>
        </p:nvSpPr>
        <p:spPr bwMode="auto">
          <a:xfrm>
            <a:off x="6858016" y="1500174"/>
            <a:ext cx="2000264" cy="1143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600" b="1" i="0" u="none" strike="noStrike" cap="none" normalizeH="0" baseline="0" dirty="0" smtClean="0">
                <a:ln>
                  <a:noFill/>
                </a:ln>
                <a:solidFill>
                  <a:schemeClr val="tx1"/>
                </a:solidFill>
                <a:effectLst/>
                <a:latin typeface="Calibri" pitchFamily="34" charset="0"/>
              </a:rPr>
              <a:t>What does this suggest about the way a woman can achieve success?</a:t>
            </a:r>
            <a:endParaRPr kumimoji="0" lang="en-US" sz="1600" b="0" i="0" u="none" strike="noStrike" cap="none" normalizeH="0" baseline="0" dirty="0" smtClean="0">
              <a:ln>
                <a:noFill/>
              </a:ln>
              <a:solidFill>
                <a:schemeClr val="tx1"/>
              </a:solidFill>
              <a:effectLst/>
              <a:latin typeface="Arial" pitchFamily="34" charset="0"/>
            </a:endParaRPr>
          </a:p>
        </p:txBody>
      </p:sp>
      <p:cxnSp>
        <p:nvCxnSpPr>
          <p:cNvPr id="7" name="Straight Arrow Connector 6"/>
          <p:cNvCxnSpPr>
            <a:stCxn id="7172" idx="1"/>
          </p:cNvCxnSpPr>
          <p:nvPr/>
        </p:nvCxnSpPr>
        <p:spPr>
          <a:xfrm rot="10800000">
            <a:off x="6215074" y="1857364"/>
            <a:ext cx="642942" cy="2143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73" name="Text Box 5"/>
          <p:cNvSpPr txBox="1">
            <a:spLocks noChangeArrowheads="1"/>
          </p:cNvSpPr>
          <p:nvPr/>
        </p:nvSpPr>
        <p:spPr bwMode="auto">
          <a:xfrm>
            <a:off x="6858016" y="2857496"/>
            <a:ext cx="2000264" cy="10715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600" b="1" i="0" u="none" strike="noStrike" cap="none" normalizeH="0" baseline="0" smtClean="0">
                <a:ln>
                  <a:noFill/>
                </a:ln>
                <a:solidFill>
                  <a:schemeClr val="tx1"/>
                </a:solidFill>
                <a:effectLst/>
                <a:latin typeface="Calibri" pitchFamily="34" charset="0"/>
              </a:rPr>
              <a:t>What are the differences between the prostitute and the maid?</a:t>
            </a:r>
            <a:endParaRPr kumimoji="0" lang="en-US" sz="1600" b="1" i="0" u="none" strike="noStrike" cap="none" normalizeH="0" baseline="0" smtClean="0">
              <a:ln>
                <a:noFill/>
              </a:ln>
              <a:solidFill>
                <a:schemeClr val="tx1"/>
              </a:solidFill>
              <a:effectLst/>
              <a:latin typeface="Arial" pitchFamily="34" charset="0"/>
            </a:endParaRPr>
          </a:p>
        </p:txBody>
      </p:sp>
      <p:cxnSp>
        <p:nvCxnSpPr>
          <p:cNvPr id="10" name="Straight Arrow Connector 9"/>
          <p:cNvCxnSpPr/>
          <p:nvPr/>
        </p:nvCxnSpPr>
        <p:spPr>
          <a:xfrm>
            <a:off x="5857884" y="3357562"/>
            <a:ext cx="92869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74" name="Text Box 6"/>
          <p:cNvSpPr txBox="1">
            <a:spLocks noChangeArrowheads="1"/>
          </p:cNvSpPr>
          <p:nvPr/>
        </p:nvSpPr>
        <p:spPr bwMode="auto">
          <a:xfrm>
            <a:off x="6858016" y="4500570"/>
            <a:ext cx="2000264" cy="57150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600" b="1" i="0" u="none" strike="noStrike" cap="none" normalizeH="0" baseline="0" smtClean="0">
                <a:ln>
                  <a:noFill/>
                </a:ln>
                <a:solidFill>
                  <a:schemeClr val="tx1"/>
                </a:solidFill>
                <a:effectLst/>
                <a:latin typeface="Calibri" pitchFamily="34" charset="0"/>
              </a:rPr>
              <a:t>What is the general view of prostitution?</a:t>
            </a:r>
            <a:endParaRPr kumimoji="0" lang="en-US" sz="1600" b="0" i="0" u="none" strike="noStrike" cap="none" normalizeH="0" baseline="0" smtClean="0">
              <a:ln>
                <a:noFill/>
              </a:ln>
              <a:solidFill>
                <a:schemeClr val="tx1"/>
              </a:solidFill>
              <a:effectLst/>
              <a:latin typeface="Arial" pitchFamily="34" charset="0"/>
            </a:endParaRPr>
          </a:p>
        </p:txBody>
      </p:sp>
      <p:cxnSp>
        <p:nvCxnSpPr>
          <p:cNvPr id="13" name="Straight Arrow Connector 12"/>
          <p:cNvCxnSpPr/>
          <p:nvPr/>
        </p:nvCxnSpPr>
        <p:spPr>
          <a:xfrm rot="5400000" flipH="1" flipV="1">
            <a:off x="5715802" y="4929992"/>
            <a:ext cx="1212858" cy="9286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175" name="Text Box 7"/>
          <p:cNvSpPr txBox="1">
            <a:spLocks noChangeArrowheads="1"/>
          </p:cNvSpPr>
          <p:nvPr/>
        </p:nvSpPr>
        <p:spPr bwMode="auto">
          <a:xfrm>
            <a:off x="6858016" y="5429264"/>
            <a:ext cx="2000264" cy="5715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GB" sz="1600" b="1" i="0" u="none" strike="noStrike" cap="none" normalizeH="0" baseline="0" smtClean="0">
                <a:ln>
                  <a:noFill/>
                </a:ln>
                <a:solidFill>
                  <a:schemeClr val="tx1"/>
                </a:solidFill>
                <a:effectLst/>
                <a:latin typeface="Calibri" pitchFamily="34" charset="0"/>
              </a:rPr>
              <a:t>‘Gay’ referred to prostitution</a:t>
            </a:r>
            <a:endParaRPr kumimoji="0" lang="en-US" sz="1600" b="0" i="0" u="none" strike="noStrike" cap="none" normalizeH="0" baseline="0" smtClean="0">
              <a:ln>
                <a:noFill/>
              </a:ln>
              <a:solidFill>
                <a:schemeClr val="tx1"/>
              </a:solidFill>
              <a:effectLst/>
              <a:latin typeface="Arial" pitchFamily="34" charset="0"/>
            </a:endParaRPr>
          </a:p>
        </p:txBody>
      </p:sp>
      <p:cxnSp>
        <p:nvCxnSpPr>
          <p:cNvPr id="16" name="Straight Arrow Connector 15"/>
          <p:cNvCxnSpPr>
            <a:endCxn id="7175" idx="1"/>
          </p:cNvCxnSpPr>
          <p:nvPr/>
        </p:nvCxnSpPr>
        <p:spPr>
          <a:xfrm flipV="1">
            <a:off x="6000760" y="5715014"/>
            <a:ext cx="857256" cy="7858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2" cstate="print"/>
          <a:srcRect/>
          <a:stretch>
            <a:fillRect/>
          </a:stretch>
        </p:blipFill>
        <p:spPr bwMode="auto">
          <a:xfrm>
            <a:off x="0" y="0"/>
            <a:ext cx="9144000" cy="6857999"/>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14290"/>
            <a:ext cx="4857784" cy="400110"/>
          </a:xfrm>
          <a:prstGeom prst="rect">
            <a:avLst/>
          </a:prstGeom>
          <a:noFill/>
        </p:spPr>
        <p:txBody>
          <a:bodyPr wrap="square" rtlCol="0">
            <a:spAutoFit/>
          </a:bodyPr>
          <a:lstStyle/>
          <a:p>
            <a:r>
              <a:rPr lang="en-GB" sz="2000" b="1" u="sng" dirty="0" smtClean="0">
                <a:latin typeface="Comic Sans MS" pitchFamily="66" charset="0"/>
              </a:rPr>
              <a:t>Summary</a:t>
            </a:r>
            <a:endParaRPr lang="en-GB" sz="2000" b="1" u="sng" dirty="0">
              <a:latin typeface="Comic Sans MS" pitchFamily="66" charset="0"/>
            </a:endParaRPr>
          </a:p>
        </p:txBody>
      </p:sp>
      <p:sp>
        <p:nvSpPr>
          <p:cNvPr id="3" name="TextBox 2"/>
          <p:cNvSpPr txBox="1"/>
          <p:nvPr/>
        </p:nvSpPr>
        <p:spPr>
          <a:xfrm>
            <a:off x="357158" y="857232"/>
            <a:ext cx="8429684" cy="4247317"/>
          </a:xfrm>
          <a:prstGeom prst="rect">
            <a:avLst/>
          </a:prstGeom>
          <a:noFill/>
          <a:ln>
            <a:solidFill>
              <a:schemeClr val="tx1"/>
            </a:solidFill>
          </a:ln>
        </p:spPr>
        <p:txBody>
          <a:bodyPr wrap="square" rtlCol="0">
            <a:spAutoFit/>
          </a:bodyPr>
          <a:lstStyle/>
          <a:p>
            <a:pPr marL="342900" indent="-342900">
              <a:spcAft>
                <a:spcPts val="600"/>
              </a:spcAft>
              <a:buAutoNum type="arabicPeriod"/>
            </a:pPr>
            <a:r>
              <a:rPr lang="en-GB" sz="2000" dirty="0" smtClean="0">
                <a:latin typeface="Comic Sans MS" pitchFamily="66" charset="0"/>
              </a:rPr>
              <a:t>A </a:t>
            </a:r>
            <a:r>
              <a:rPr lang="en-GB" sz="2000" b="1" u="sng" dirty="0" smtClean="0">
                <a:solidFill>
                  <a:srgbClr val="FF0000"/>
                </a:solidFill>
                <a:latin typeface="Comic Sans MS" pitchFamily="66" charset="0"/>
              </a:rPr>
              <a:t>young country girl </a:t>
            </a:r>
            <a:r>
              <a:rPr lang="en-GB" sz="2000" dirty="0" smtClean="0">
                <a:latin typeface="Comic Sans MS" pitchFamily="66" charset="0"/>
              </a:rPr>
              <a:t>bumps into her friend </a:t>
            </a:r>
            <a:r>
              <a:rPr lang="en-GB" sz="2000" dirty="0" err="1" smtClean="0">
                <a:latin typeface="Comic Sans MS" pitchFamily="66" charset="0"/>
              </a:rPr>
              <a:t>Melia</a:t>
            </a:r>
            <a:r>
              <a:rPr lang="en-GB" sz="2000" dirty="0" smtClean="0">
                <a:latin typeface="Comic Sans MS" pitchFamily="66" charset="0"/>
              </a:rPr>
              <a:t> in the street when she’s in town.</a:t>
            </a:r>
          </a:p>
          <a:p>
            <a:pPr marL="342900" indent="-342900">
              <a:spcAft>
                <a:spcPts val="600"/>
              </a:spcAft>
              <a:buAutoNum type="arabicPeriod"/>
            </a:pPr>
            <a:endParaRPr lang="en-GB" sz="2000" dirty="0" smtClean="0">
              <a:latin typeface="Comic Sans MS" pitchFamily="66" charset="0"/>
            </a:endParaRPr>
          </a:p>
          <a:p>
            <a:pPr marL="342900" indent="-342900">
              <a:spcAft>
                <a:spcPts val="600"/>
              </a:spcAft>
              <a:buAutoNum type="arabicPeriod"/>
            </a:pPr>
            <a:r>
              <a:rPr lang="en-GB" sz="2000" dirty="0" err="1" smtClean="0">
                <a:latin typeface="Comic Sans MS" pitchFamily="66" charset="0"/>
              </a:rPr>
              <a:t>Melia</a:t>
            </a:r>
            <a:r>
              <a:rPr lang="en-GB" sz="2000" dirty="0" smtClean="0">
                <a:latin typeface="Comic Sans MS" pitchFamily="66" charset="0"/>
              </a:rPr>
              <a:t> used to be a </a:t>
            </a:r>
            <a:r>
              <a:rPr lang="en-GB" sz="2000" b="1" u="sng" dirty="0" smtClean="0">
                <a:solidFill>
                  <a:srgbClr val="FF0000"/>
                </a:solidFill>
                <a:latin typeface="Comic Sans MS" pitchFamily="66" charset="0"/>
              </a:rPr>
              <a:t>farm labourer </a:t>
            </a:r>
            <a:r>
              <a:rPr lang="en-GB" sz="2000" dirty="0" smtClean="0">
                <a:latin typeface="Comic Sans MS" pitchFamily="66" charset="0"/>
              </a:rPr>
              <a:t>but now she’s a </a:t>
            </a:r>
            <a:r>
              <a:rPr lang="en-GB" sz="2000" b="1" u="sng" dirty="0" smtClean="0">
                <a:solidFill>
                  <a:srgbClr val="FF0000"/>
                </a:solidFill>
                <a:latin typeface="Comic Sans MS" pitchFamily="66" charset="0"/>
              </a:rPr>
              <a:t>prostitute</a:t>
            </a:r>
            <a:r>
              <a:rPr lang="en-GB" sz="2000" dirty="0" smtClean="0">
                <a:latin typeface="Comic Sans MS" pitchFamily="66" charset="0"/>
              </a:rPr>
              <a:t>.  She’s dressed in </a:t>
            </a:r>
            <a:r>
              <a:rPr lang="en-GB" sz="2000" b="1" u="sng" dirty="0" smtClean="0">
                <a:solidFill>
                  <a:srgbClr val="FF0000"/>
                </a:solidFill>
                <a:latin typeface="Comic Sans MS" pitchFamily="66" charset="0"/>
              </a:rPr>
              <a:t>rich clothes</a:t>
            </a:r>
            <a:r>
              <a:rPr lang="en-GB" sz="2000" dirty="0" smtClean="0">
                <a:latin typeface="Comic Sans MS" pitchFamily="66" charset="0"/>
              </a:rPr>
              <a:t> and </a:t>
            </a:r>
            <a:r>
              <a:rPr lang="en-GB" sz="2000" b="1" u="sng" dirty="0" smtClean="0">
                <a:solidFill>
                  <a:srgbClr val="FF0000"/>
                </a:solidFill>
                <a:latin typeface="Comic Sans MS" pitchFamily="66" charset="0"/>
              </a:rPr>
              <a:t>finery</a:t>
            </a:r>
            <a:r>
              <a:rPr lang="en-GB" sz="2000" dirty="0" smtClean="0">
                <a:latin typeface="Comic Sans MS" pitchFamily="66" charset="0"/>
              </a:rPr>
              <a:t>.  Now that she’s left her old life behind, she speaks with a more </a:t>
            </a:r>
            <a:r>
              <a:rPr lang="en-GB" sz="2000" b="1" u="sng" dirty="0" smtClean="0">
                <a:solidFill>
                  <a:srgbClr val="FF0000"/>
                </a:solidFill>
                <a:latin typeface="Comic Sans MS" pitchFamily="66" charset="0"/>
              </a:rPr>
              <a:t>refined accent</a:t>
            </a:r>
            <a:r>
              <a:rPr lang="en-GB" sz="2000" dirty="0" smtClean="0">
                <a:latin typeface="Comic Sans MS" pitchFamily="66" charset="0"/>
              </a:rPr>
              <a:t> too.</a:t>
            </a:r>
          </a:p>
          <a:p>
            <a:pPr marL="342900" indent="-342900">
              <a:spcAft>
                <a:spcPts val="600"/>
              </a:spcAft>
              <a:buAutoNum type="arabicPeriod"/>
            </a:pPr>
            <a:endParaRPr lang="en-GB" sz="2000" dirty="0" smtClean="0">
              <a:latin typeface="Comic Sans MS" pitchFamily="66" charset="0"/>
            </a:endParaRPr>
          </a:p>
          <a:p>
            <a:pPr marL="342900" indent="-342900">
              <a:spcAft>
                <a:spcPts val="600"/>
              </a:spcAft>
              <a:buAutoNum type="arabicPeriod"/>
            </a:pPr>
            <a:r>
              <a:rPr lang="en-GB" sz="2000" dirty="0" err="1" smtClean="0">
                <a:latin typeface="Comic Sans MS" pitchFamily="66" charset="0"/>
              </a:rPr>
              <a:t>Melia</a:t>
            </a:r>
            <a:r>
              <a:rPr lang="en-GB" sz="2000" dirty="0" smtClean="0">
                <a:latin typeface="Comic Sans MS" pitchFamily="66" charset="0"/>
              </a:rPr>
              <a:t> says that her life has changed now that she is </a:t>
            </a:r>
            <a:r>
              <a:rPr lang="en-GB" sz="2000" b="1" u="sng" dirty="0" smtClean="0">
                <a:solidFill>
                  <a:srgbClr val="FF0000"/>
                </a:solidFill>
                <a:latin typeface="Comic Sans MS" pitchFamily="66" charset="0"/>
              </a:rPr>
              <a:t>ruined</a:t>
            </a:r>
            <a:r>
              <a:rPr lang="en-GB" sz="2000" dirty="0" smtClean="0">
                <a:latin typeface="Comic Sans MS" pitchFamily="66" charset="0"/>
              </a:rPr>
              <a:t>.  She means </a:t>
            </a:r>
            <a:r>
              <a:rPr lang="en-GB" sz="2000" b="1" u="sng" dirty="0" smtClean="0">
                <a:solidFill>
                  <a:srgbClr val="FF0000"/>
                </a:solidFill>
                <a:latin typeface="Comic Sans MS" pitchFamily="66" charset="0"/>
              </a:rPr>
              <a:t>morally</a:t>
            </a:r>
            <a:r>
              <a:rPr lang="en-GB" sz="2000" dirty="0" smtClean="0">
                <a:latin typeface="Comic Sans MS" pitchFamily="66" charset="0"/>
              </a:rPr>
              <a:t> ruined as a prostitute.</a:t>
            </a:r>
          </a:p>
          <a:p>
            <a:pPr marL="342900" indent="-342900">
              <a:spcAft>
                <a:spcPts val="600"/>
              </a:spcAft>
              <a:buAutoNum type="arabicPeriod"/>
            </a:pPr>
            <a:endParaRPr lang="en-GB" sz="2000" dirty="0" smtClean="0">
              <a:latin typeface="Comic Sans MS" pitchFamily="66" charset="0"/>
            </a:endParaRPr>
          </a:p>
          <a:p>
            <a:pPr marL="342900" indent="-342900">
              <a:spcAft>
                <a:spcPts val="600"/>
              </a:spcAft>
              <a:buAutoNum type="arabicPeriod"/>
            </a:pPr>
            <a:r>
              <a:rPr lang="en-GB" sz="2000" dirty="0" smtClean="0">
                <a:latin typeface="Comic Sans MS" pitchFamily="66" charset="0"/>
              </a:rPr>
              <a:t>The country girl </a:t>
            </a:r>
            <a:r>
              <a:rPr lang="en-GB" sz="2000" b="1" u="sng" dirty="0" smtClean="0">
                <a:solidFill>
                  <a:srgbClr val="FF0000"/>
                </a:solidFill>
                <a:latin typeface="Comic Sans MS" pitchFamily="66" charset="0"/>
              </a:rPr>
              <a:t>wishes</a:t>
            </a:r>
            <a:r>
              <a:rPr lang="en-GB" sz="2000" dirty="0" smtClean="0">
                <a:latin typeface="Comic Sans MS" pitchFamily="66" charset="0"/>
              </a:rPr>
              <a:t> she could have </a:t>
            </a:r>
            <a:r>
              <a:rPr lang="en-GB" sz="2000" dirty="0" err="1" smtClean="0">
                <a:latin typeface="Comic Sans MS" pitchFamily="66" charset="0"/>
              </a:rPr>
              <a:t>Melia’s</a:t>
            </a:r>
            <a:r>
              <a:rPr lang="en-GB" sz="2000" dirty="0" smtClean="0">
                <a:latin typeface="Comic Sans MS" pitchFamily="66" charset="0"/>
              </a:rPr>
              <a:t> </a:t>
            </a:r>
            <a:r>
              <a:rPr lang="en-GB" sz="2000" b="1" u="sng" dirty="0" smtClean="0">
                <a:solidFill>
                  <a:srgbClr val="FF0000"/>
                </a:solidFill>
                <a:latin typeface="Comic Sans MS" pitchFamily="66" charset="0"/>
              </a:rPr>
              <a:t>lifestyle</a:t>
            </a:r>
            <a:r>
              <a:rPr lang="en-GB" sz="2000" dirty="0" smtClean="0">
                <a:latin typeface="Comic Sans MS" pitchFamily="66" charset="0"/>
              </a:rPr>
              <a:t> but </a:t>
            </a:r>
            <a:r>
              <a:rPr lang="en-GB" sz="2000" dirty="0" err="1" smtClean="0">
                <a:latin typeface="Comic Sans MS" pitchFamily="66" charset="0"/>
              </a:rPr>
              <a:t>Melia</a:t>
            </a:r>
            <a:r>
              <a:rPr lang="en-GB" sz="2000" dirty="0" smtClean="0">
                <a:latin typeface="Comic Sans MS" pitchFamily="66" charset="0"/>
              </a:rPr>
              <a:t> </a:t>
            </a:r>
            <a:r>
              <a:rPr lang="en-GB" sz="2000" b="1" u="sng" dirty="0" smtClean="0">
                <a:solidFill>
                  <a:srgbClr val="FF0000"/>
                </a:solidFill>
                <a:latin typeface="Comic Sans MS" pitchFamily="66" charset="0"/>
              </a:rPr>
              <a:t>dismisses</a:t>
            </a:r>
            <a:r>
              <a:rPr lang="en-GB" sz="2000" b="1" dirty="0" smtClean="0">
                <a:solidFill>
                  <a:srgbClr val="FF0000"/>
                </a:solidFill>
                <a:latin typeface="Comic Sans MS" pitchFamily="66" charset="0"/>
              </a:rPr>
              <a:t> </a:t>
            </a:r>
            <a:r>
              <a:rPr lang="en-GB" sz="2000" dirty="0" smtClean="0">
                <a:latin typeface="Comic Sans MS" pitchFamily="66" charset="0"/>
              </a:rPr>
              <a:t>her as a naive farm girl.  </a:t>
            </a:r>
            <a:endParaRPr lang="en-GB" sz="2000" dirty="0">
              <a:latin typeface="Comic Sans MS" pitchFamily="66" charset="0"/>
            </a:endParaRPr>
          </a:p>
        </p:txBody>
      </p:sp>
      <p:sp>
        <p:nvSpPr>
          <p:cNvPr id="4" name="TextBox 3"/>
          <p:cNvSpPr txBox="1"/>
          <p:nvPr/>
        </p:nvSpPr>
        <p:spPr>
          <a:xfrm>
            <a:off x="357158" y="5357826"/>
            <a:ext cx="8429684" cy="923330"/>
          </a:xfrm>
          <a:prstGeom prst="rect">
            <a:avLst/>
          </a:prstGeom>
          <a:solidFill>
            <a:srgbClr val="FFFFCC"/>
          </a:solidFill>
          <a:ln>
            <a:solidFill>
              <a:schemeClr val="tx1"/>
            </a:solidFill>
          </a:ln>
        </p:spPr>
        <p:txBody>
          <a:bodyPr wrap="square" rtlCol="0">
            <a:spAutoFit/>
          </a:bodyPr>
          <a:lstStyle/>
          <a:p>
            <a:pPr algn="ctr">
              <a:spcBef>
                <a:spcPts val="600"/>
              </a:spcBef>
              <a:spcAft>
                <a:spcPts val="600"/>
              </a:spcAft>
            </a:pPr>
            <a:r>
              <a:rPr lang="en-GB" b="1" i="1" dirty="0" smtClean="0">
                <a:solidFill>
                  <a:srgbClr val="7030A0"/>
                </a:solidFill>
                <a:latin typeface="Comic Sans MS" pitchFamily="66" charset="0"/>
              </a:rPr>
              <a:t>YOU’VE GOT TO KNOW WHAT EACH AND EVERY POEM IS ABOUT!  YOU SHOULD BE ABLE TO SUMMARISE EACH POEM INTO A FEW KEY WORDS.</a:t>
            </a:r>
            <a:endParaRPr lang="en-GB" b="1" i="1" dirty="0">
              <a:solidFill>
                <a:srgbClr val="7030A0"/>
              </a:solidFill>
              <a:latin typeface="Comic Sans MS" pitchFamily="6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1500166" y="2428868"/>
            <a:ext cx="1285884" cy="35719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3786182" y="1214422"/>
            <a:ext cx="928694" cy="357190"/>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2357422" y="1214422"/>
            <a:ext cx="3929090" cy="400110"/>
          </a:xfrm>
          <a:prstGeom prst="rect">
            <a:avLst/>
          </a:prstGeom>
          <a:noFill/>
        </p:spPr>
        <p:txBody>
          <a:bodyPr wrap="square" rtlCol="0">
            <a:spAutoFit/>
          </a:bodyPr>
          <a:lstStyle/>
          <a:p>
            <a:pPr algn="ctr"/>
            <a:r>
              <a:rPr lang="en-GB" sz="2000" b="1" dirty="0" smtClean="0">
                <a:latin typeface="Comic Sans MS" pitchFamily="66" charset="0"/>
              </a:rPr>
              <a:t>The  Ruined  Maid</a:t>
            </a:r>
            <a:endParaRPr lang="en-GB" sz="2000" b="1" dirty="0">
              <a:latin typeface="Comic Sans MS" pitchFamily="66" charset="0"/>
            </a:endParaRPr>
          </a:p>
        </p:txBody>
      </p:sp>
      <p:sp>
        <p:nvSpPr>
          <p:cNvPr id="7" name="TextBox 6"/>
          <p:cNvSpPr txBox="1"/>
          <p:nvPr/>
        </p:nvSpPr>
        <p:spPr>
          <a:xfrm>
            <a:off x="6500826" y="285728"/>
            <a:ext cx="1643074" cy="1200329"/>
          </a:xfrm>
          <a:prstGeom prst="rect">
            <a:avLst/>
          </a:prstGeom>
          <a:noFill/>
          <a:ln w="38100">
            <a:solidFill>
              <a:schemeClr val="accent6">
                <a:lumMod val="60000"/>
                <a:lumOff val="40000"/>
              </a:schemeClr>
            </a:solidFill>
          </a:ln>
        </p:spPr>
        <p:txBody>
          <a:bodyPr wrap="square" rtlCol="0">
            <a:spAutoFit/>
          </a:bodyPr>
          <a:lstStyle/>
          <a:p>
            <a:r>
              <a:rPr lang="en-GB" dirty="0" smtClean="0"/>
              <a:t>What is ambiguous about the word ‘ruined’?</a:t>
            </a:r>
            <a:endParaRPr lang="en-GB" dirty="0"/>
          </a:p>
        </p:txBody>
      </p:sp>
      <p:cxnSp>
        <p:nvCxnSpPr>
          <p:cNvPr id="9" name="Straight Arrow Connector 8"/>
          <p:cNvCxnSpPr/>
          <p:nvPr/>
        </p:nvCxnSpPr>
        <p:spPr>
          <a:xfrm rot="10800000" flipV="1">
            <a:off x="4643438" y="642918"/>
            <a:ext cx="1857388" cy="500066"/>
          </a:xfrm>
          <a:prstGeom prst="straightConnector1">
            <a:avLst/>
          </a:prstGeom>
          <a:ln w="15875">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85720" y="285728"/>
            <a:ext cx="1857388" cy="1754326"/>
          </a:xfrm>
          <a:prstGeom prst="rect">
            <a:avLst/>
          </a:prstGeom>
          <a:noFill/>
          <a:ln w="38100">
            <a:solidFill>
              <a:schemeClr val="bg1">
                <a:lumMod val="75000"/>
              </a:schemeClr>
            </a:solidFill>
          </a:ln>
        </p:spPr>
        <p:txBody>
          <a:bodyPr wrap="square" rtlCol="0">
            <a:spAutoFit/>
          </a:bodyPr>
          <a:lstStyle/>
          <a:p>
            <a:r>
              <a:rPr lang="en-GB" dirty="0" smtClean="0"/>
              <a:t>‘</a:t>
            </a:r>
            <a:r>
              <a:rPr lang="en-GB" dirty="0" err="1" smtClean="0"/>
              <a:t>Melia</a:t>
            </a:r>
            <a:r>
              <a:rPr lang="en-GB" dirty="0" smtClean="0"/>
              <a:t> is short for Amelia; what  does this suggest about the women’s relationship?</a:t>
            </a:r>
            <a:endParaRPr lang="en-GB" dirty="0"/>
          </a:p>
        </p:txBody>
      </p:sp>
      <p:cxnSp>
        <p:nvCxnSpPr>
          <p:cNvPr id="16" name="Straight Arrow Connector 15"/>
          <p:cNvCxnSpPr/>
          <p:nvPr/>
        </p:nvCxnSpPr>
        <p:spPr>
          <a:xfrm>
            <a:off x="857224" y="2071678"/>
            <a:ext cx="500066" cy="428628"/>
          </a:xfrm>
          <a:prstGeom prst="straightConnector1">
            <a:avLst/>
          </a:prstGeom>
          <a:ln w="15875">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1500166" y="3786190"/>
            <a:ext cx="5643602" cy="35719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6715140" y="4572008"/>
            <a:ext cx="2071702" cy="2031325"/>
          </a:xfrm>
          <a:prstGeom prst="rect">
            <a:avLst/>
          </a:prstGeom>
          <a:noFill/>
          <a:ln w="38100">
            <a:solidFill>
              <a:schemeClr val="bg1">
                <a:lumMod val="75000"/>
              </a:schemeClr>
            </a:solidFill>
          </a:ln>
        </p:spPr>
        <p:txBody>
          <a:bodyPr wrap="square" rtlCol="0">
            <a:spAutoFit/>
          </a:bodyPr>
          <a:lstStyle/>
          <a:p>
            <a:r>
              <a:rPr lang="en-GB" dirty="0" smtClean="0"/>
              <a:t>Look at the last line of each verse, who always has the last word?  Does ‘</a:t>
            </a:r>
            <a:r>
              <a:rPr lang="en-GB" dirty="0" err="1" smtClean="0"/>
              <a:t>Melia</a:t>
            </a:r>
            <a:r>
              <a:rPr lang="en-GB" dirty="0" smtClean="0"/>
              <a:t> seem to enjoy  her status as a ruined woman?</a:t>
            </a:r>
            <a:endParaRPr lang="en-GB" dirty="0"/>
          </a:p>
        </p:txBody>
      </p:sp>
      <p:cxnSp>
        <p:nvCxnSpPr>
          <p:cNvPr id="20" name="Straight Arrow Connector 19"/>
          <p:cNvCxnSpPr/>
          <p:nvPr/>
        </p:nvCxnSpPr>
        <p:spPr>
          <a:xfrm rot="10800000">
            <a:off x="7286644" y="4071942"/>
            <a:ext cx="857256" cy="500066"/>
          </a:xfrm>
          <a:prstGeom prst="straightConnector1">
            <a:avLst/>
          </a:prstGeom>
          <a:ln w="15875">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1428728" y="2285992"/>
            <a:ext cx="6786610" cy="1938992"/>
          </a:xfrm>
          <a:prstGeom prst="rect">
            <a:avLst/>
          </a:prstGeom>
        </p:spPr>
        <p:txBody>
          <a:bodyPr wrap="square">
            <a:spAutoFit/>
          </a:bodyPr>
          <a:lstStyle/>
          <a:p>
            <a:pPr>
              <a:lnSpc>
                <a:spcPct val="150000"/>
              </a:lnSpc>
            </a:pPr>
            <a:r>
              <a:rPr lang="en-GB" sz="2000" dirty="0" smtClean="0">
                <a:latin typeface="Comic Sans MS" pitchFamily="66" charset="0"/>
              </a:rPr>
              <a:t>"O '</a:t>
            </a:r>
            <a:r>
              <a:rPr lang="en-GB" sz="2000" dirty="0" err="1" smtClean="0">
                <a:latin typeface="Comic Sans MS" pitchFamily="66" charset="0"/>
              </a:rPr>
              <a:t>Melia</a:t>
            </a:r>
            <a:r>
              <a:rPr lang="en-GB" sz="2000" dirty="0" smtClean="0">
                <a:latin typeface="Comic Sans MS" pitchFamily="66" charset="0"/>
              </a:rPr>
              <a:t>, my dear, this does everything crown!</a:t>
            </a:r>
            <a:br>
              <a:rPr lang="en-GB" sz="2000" dirty="0" smtClean="0">
                <a:latin typeface="Comic Sans MS" pitchFamily="66" charset="0"/>
              </a:rPr>
            </a:br>
            <a:r>
              <a:rPr lang="en-GB" sz="2000" dirty="0" smtClean="0">
                <a:latin typeface="Comic Sans MS" pitchFamily="66" charset="0"/>
              </a:rPr>
              <a:t>Who could have supposed I should meet you in Town? </a:t>
            </a:r>
            <a:br>
              <a:rPr lang="en-GB" sz="2000" dirty="0" smtClean="0">
                <a:latin typeface="Comic Sans MS" pitchFamily="66" charset="0"/>
              </a:rPr>
            </a:br>
            <a:r>
              <a:rPr lang="en-GB" sz="2000" dirty="0" smtClean="0">
                <a:latin typeface="Comic Sans MS" pitchFamily="66" charset="0"/>
              </a:rPr>
              <a:t>And whence such fair garments, such </a:t>
            </a:r>
            <a:r>
              <a:rPr lang="en-GB" sz="2000" dirty="0" err="1" smtClean="0">
                <a:latin typeface="Comic Sans MS" pitchFamily="66" charset="0"/>
              </a:rPr>
              <a:t>prosperi-ty</a:t>
            </a:r>
            <a:r>
              <a:rPr lang="en-GB" sz="2000" dirty="0" smtClean="0">
                <a:latin typeface="Comic Sans MS" pitchFamily="66" charset="0"/>
              </a:rPr>
              <a:t>?"</a:t>
            </a:r>
            <a:br>
              <a:rPr lang="en-GB" sz="2000" dirty="0" smtClean="0">
                <a:latin typeface="Comic Sans MS" pitchFamily="66" charset="0"/>
              </a:rPr>
            </a:br>
            <a:r>
              <a:rPr lang="en-GB" sz="2000" dirty="0" smtClean="0">
                <a:latin typeface="Comic Sans MS" pitchFamily="66" charset="0"/>
              </a:rPr>
              <a:t>"O didn't you know I'd been ruined?" said she.</a:t>
            </a:r>
            <a:endParaRPr lang="en-GB" sz="2000" dirty="0">
              <a:latin typeface="Comic Sans MS" pitchFamily="66" charset="0"/>
            </a:endParaRPr>
          </a:p>
        </p:txBody>
      </p:sp>
      <p:sp>
        <p:nvSpPr>
          <p:cNvPr id="21" name="TextBox 20"/>
          <p:cNvSpPr txBox="1"/>
          <p:nvPr/>
        </p:nvSpPr>
        <p:spPr>
          <a:xfrm>
            <a:off x="357158" y="5429264"/>
            <a:ext cx="6072198" cy="1200329"/>
          </a:xfrm>
          <a:prstGeom prst="rect">
            <a:avLst/>
          </a:prstGeom>
          <a:noFill/>
          <a:ln w="28575">
            <a:solidFill>
              <a:schemeClr val="tx1"/>
            </a:solidFill>
          </a:ln>
        </p:spPr>
        <p:txBody>
          <a:bodyPr wrap="square" rtlCol="0">
            <a:spAutoFit/>
          </a:bodyPr>
          <a:lstStyle/>
          <a:p>
            <a:r>
              <a:rPr lang="en-GB" dirty="0" smtClean="0"/>
              <a:t>Thomas Hardy (1840 – 1928) was born in Dorset.  He trained as an architect before becoming a well-known novelist.  He wrote classic and often controversial books like ‘Jude the Obscure’ and ‘Far from the Maddening Crowd’, as well as writing poetry.</a:t>
            </a:r>
            <a:endParaRPr lang="en-GB" dirty="0"/>
          </a:p>
        </p:txBody>
      </p:sp>
      <p:sp>
        <p:nvSpPr>
          <p:cNvPr id="15" name="TextBox 14"/>
          <p:cNvSpPr txBox="1"/>
          <p:nvPr/>
        </p:nvSpPr>
        <p:spPr>
          <a:xfrm>
            <a:off x="6500826" y="285728"/>
            <a:ext cx="1785950" cy="1477328"/>
          </a:xfrm>
          <a:prstGeom prst="rect">
            <a:avLst/>
          </a:prstGeom>
          <a:noFill/>
          <a:ln w="38100">
            <a:solidFill>
              <a:schemeClr val="accent6">
                <a:lumMod val="60000"/>
                <a:lumOff val="40000"/>
              </a:schemeClr>
            </a:solidFill>
          </a:ln>
        </p:spPr>
        <p:txBody>
          <a:bodyPr wrap="square" rtlCol="0">
            <a:spAutoFit/>
          </a:bodyPr>
          <a:lstStyle/>
          <a:p>
            <a:r>
              <a:rPr lang="en-GB" dirty="0" smtClean="0"/>
              <a:t>Ambiguous – could mean that she’s poor, but also suggests moral ruin.</a:t>
            </a:r>
            <a:endParaRPr lang="en-GB" dirty="0"/>
          </a:p>
        </p:txBody>
      </p:sp>
      <p:sp>
        <p:nvSpPr>
          <p:cNvPr id="19" name="TextBox 18"/>
          <p:cNvSpPr txBox="1"/>
          <p:nvPr/>
        </p:nvSpPr>
        <p:spPr>
          <a:xfrm>
            <a:off x="285720" y="571480"/>
            <a:ext cx="1643074" cy="1477328"/>
          </a:xfrm>
          <a:prstGeom prst="rect">
            <a:avLst/>
          </a:prstGeom>
          <a:noFill/>
          <a:ln w="38100">
            <a:solidFill>
              <a:schemeClr val="bg1">
                <a:lumMod val="75000"/>
              </a:schemeClr>
            </a:solidFill>
          </a:ln>
        </p:spPr>
        <p:txBody>
          <a:bodyPr wrap="square" rtlCol="0">
            <a:spAutoFit/>
          </a:bodyPr>
          <a:lstStyle/>
          <a:p>
            <a:r>
              <a:rPr lang="en-GB" dirty="0" smtClean="0"/>
              <a:t>Shortened name (Amelia) suggest they are close friends.</a:t>
            </a:r>
            <a:endParaRPr lang="en-GB" dirty="0"/>
          </a:p>
        </p:txBody>
      </p:sp>
      <p:sp>
        <p:nvSpPr>
          <p:cNvPr id="22" name="TextBox 21"/>
          <p:cNvSpPr txBox="1"/>
          <p:nvPr/>
        </p:nvSpPr>
        <p:spPr>
          <a:xfrm>
            <a:off x="6715140" y="4572008"/>
            <a:ext cx="2071702" cy="1477328"/>
          </a:xfrm>
          <a:prstGeom prst="rect">
            <a:avLst/>
          </a:prstGeom>
          <a:noFill/>
          <a:ln w="38100">
            <a:solidFill>
              <a:schemeClr val="bg1">
                <a:lumMod val="75000"/>
              </a:schemeClr>
            </a:solidFill>
          </a:ln>
        </p:spPr>
        <p:txBody>
          <a:bodyPr wrap="square" rtlCol="0">
            <a:spAutoFit/>
          </a:bodyPr>
          <a:lstStyle/>
          <a:p>
            <a:r>
              <a:rPr lang="en-GB" dirty="0" err="1" smtClean="0"/>
              <a:t>Melia</a:t>
            </a:r>
            <a:r>
              <a:rPr lang="en-GB" dirty="0" smtClean="0"/>
              <a:t> always has the last word in the conversation – seems proud to be </a:t>
            </a:r>
            <a:r>
              <a:rPr lang="en-GB" dirty="0" err="1" smtClean="0"/>
              <a:t>ruind</a:t>
            </a:r>
            <a:r>
              <a:rPr lang="en-GB" dirty="0" smtClean="0"/>
              <a: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blinds(horizontal)">
                                      <p:cBhvr>
                                        <p:cTn id="11" dur="500"/>
                                        <p:tgtEl>
                                          <p:spTgt spid="15"/>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xit" presetSubtype="10" fill="hold" grpId="0" nodeType="clickEffect">
                                  <p:stCondLst>
                                    <p:cond delay="0"/>
                                  </p:stCondLst>
                                  <p:childTnLst>
                                    <p:animEffect transition="out" filter="blinds(horizontal)">
                                      <p:cBhvr>
                                        <p:cTn id="15" dur="500"/>
                                        <p:tgtEl>
                                          <p:spTgt spid="14"/>
                                        </p:tgtEl>
                                      </p:cBhvr>
                                    </p:animEffect>
                                    <p:set>
                                      <p:cBhvr>
                                        <p:cTn id="16" dur="1" fill="hold">
                                          <p:stCondLst>
                                            <p:cond delay="499"/>
                                          </p:stCondLst>
                                        </p:cTn>
                                        <p:tgtEl>
                                          <p:spTgt spid="14"/>
                                        </p:tgtEl>
                                        <p:attrNameLst>
                                          <p:attrName>style.visibility</p:attrName>
                                        </p:attrNameLst>
                                      </p:cBhvr>
                                      <p:to>
                                        <p:strVal val="hidden"/>
                                      </p:to>
                                    </p:set>
                                  </p:childTnLst>
                                </p:cTn>
                              </p:par>
                            </p:childTnLst>
                          </p:cTn>
                        </p:par>
                        <p:par>
                          <p:cTn id="17" fill="hold">
                            <p:stCondLst>
                              <p:cond delay="500"/>
                            </p:stCondLst>
                            <p:childTnLst>
                              <p:par>
                                <p:cTn id="18" presetID="3" presetClass="entr" presetSubtype="10"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blinds(horizontal)">
                                      <p:cBhvr>
                                        <p:cTn id="20" dur="500"/>
                                        <p:tgtEl>
                                          <p:spTgt spid="19"/>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xit" presetSubtype="10" fill="hold" grpId="0" nodeType="clickEffect">
                                  <p:stCondLst>
                                    <p:cond delay="0"/>
                                  </p:stCondLst>
                                  <p:childTnLst>
                                    <p:animEffect transition="out" filter="blinds(horizontal)">
                                      <p:cBhvr>
                                        <p:cTn id="24" dur="500"/>
                                        <p:tgtEl>
                                          <p:spTgt spid="18"/>
                                        </p:tgtEl>
                                      </p:cBhvr>
                                    </p:animEffect>
                                    <p:set>
                                      <p:cBhvr>
                                        <p:cTn id="25" dur="1" fill="hold">
                                          <p:stCondLst>
                                            <p:cond delay="499"/>
                                          </p:stCondLst>
                                        </p:cTn>
                                        <p:tgtEl>
                                          <p:spTgt spid="18"/>
                                        </p:tgtEl>
                                        <p:attrNameLst>
                                          <p:attrName>style.visibility</p:attrName>
                                        </p:attrNameLst>
                                      </p:cBhvr>
                                      <p:to>
                                        <p:strVal val="hidden"/>
                                      </p:to>
                                    </p:set>
                                  </p:childTnLst>
                                </p:cTn>
                              </p:par>
                            </p:childTnLst>
                          </p:cTn>
                        </p:par>
                        <p:par>
                          <p:cTn id="26" fill="hold">
                            <p:stCondLst>
                              <p:cond delay="500"/>
                            </p:stCondLst>
                            <p:childTnLst>
                              <p:par>
                                <p:cTn id="27" presetID="3" presetClass="entr" presetSubtype="10" fill="hold" grpId="0" nodeType="after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blinds(horizontal)">
                                      <p:cBhvr>
                                        <p:cTn id="2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4" grpId="0" animBg="1"/>
      <p:bldP spid="18" grpId="0" animBg="1"/>
      <p:bldP spid="15" grpId="0" animBg="1"/>
      <p:bldP spid="19" grpId="0" animBg="1"/>
      <p:bldP spid="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p:cNvSpPr/>
          <p:nvPr/>
        </p:nvSpPr>
        <p:spPr>
          <a:xfrm>
            <a:off x="1571604" y="3571876"/>
            <a:ext cx="5929354" cy="714380"/>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1571604" y="1500174"/>
            <a:ext cx="5357850" cy="857256"/>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Rectangle 2"/>
          <p:cNvSpPr/>
          <p:nvPr/>
        </p:nvSpPr>
        <p:spPr>
          <a:xfrm>
            <a:off x="1571604" y="2357430"/>
            <a:ext cx="6357982" cy="357190"/>
          </a:xfrm>
          <a:prstGeom prst="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5929322" y="285728"/>
            <a:ext cx="2928958" cy="923330"/>
          </a:xfrm>
          <a:prstGeom prst="rect">
            <a:avLst/>
          </a:prstGeom>
          <a:noFill/>
          <a:ln w="38100">
            <a:solidFill>
              <a:srgbClr val="92D050"/>
            </a:solidFill>
          </a:ln>
        </p:spPr>
        <p:txBody>
          <a:bodyPr wrap="square" rtlCol="0">
            <a:spAutoFit/>
          </a:bodyPr>
          <a:lstStyle/>
          <a:p>
            <a:r>
              <a:rPr lang="en-GB" dirty="0" smtClean="0"/>
              <a:t>How does ‘</a:t>
            </a:r>
            <a:r>
              <a:rPr lang="en-GB" dirty="0" err="1" smtClean="0"/>
              <a:t>Melia’s</a:t>
            </a:r>
            <a:r>
              <a:rPr lang="en-GB" dirty="0" smtClean="0"/>
              <a:t> old life compare with her current life?</a:t>
            </a:r>
            <a:endParaRPr lang="en-GB" dirty="0"/>
          </a:p>
        </p:txBody>
      </p:sp>
      <p:cxnSp>
        <p:nvCxnSpPr>
          <p:cNvPr id="8" name="Straight Arrow Connector 7"/>
          <p:cNvCxnSpPr/>
          <p:nvPr/>
        </p:nvCxnSpPr>
        <p:spPr>
          <a:xfrm rot="10800000" flipV="1">
            <a:off x="6929454" y="1214422"/>
            <a:ext cx="1428760" cy="428628"/>
          </a:xfrm>
          <a:prstGeom prst="straightConnector1">
            <a:avLst/>
          </a:prstGeom>
          <a:ln w="190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5400000">
            <a:off x="7608115" y="1464455"/>
            <a:ext cx="1000132" cy="500066"/>
          </a:xfrm>
          <a:prstGeom prst="straightConnector1">
            <a:avLst/>
          </a:prstGeom>
          <a:ln w="190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85720" y="500042"/>
            <a:ext cx="2857520" cy="646331"/>
          </a:xfrm>
          <a:prstGeom prst="rect">
            <a:avLst/>
          </a:prstGeom>
          <a:noFill/>
          <a:ln w="38100">
            <a:solidFill>
              <a:srgbClr val="92D050"/>
            </a:solidFill>
          </a:ln>
        </p:spPr>
        <p:txBody>
          <a:bodyPr wrap="square" rtlCol="0">
            <a:spAutoFit/>
          </a:bodyPr>
          <a:lstStyle/>
          <a:p>
            <a:r>
              <a:rPr lang="en-GB" dirty="0" smtClean="0"/>
              <a:t>What was ‘</a:t>
            </a:r>
            <a:r>
              <a:rPr lang="en-GB" dirty="0" err="1" smtClean="0"/>
              <a:t>Melia’s</a:t>
            </a:r>
            <a:r>
              <a:rPr lang="en-GB" dirty="0" smtClean="0"/>
              <a:t> former life defined by?</a:t>
            </a:r>
            <a:endParaRPr lang="en-GB" dirty="0"/>
          </a:p>
        </p:txBody>
      </p:sp>
      <p:cxnSp>
        <p:nvCxnSpPr>
          <p:cNvPr id="16" name="Straight Arrow Connector 15"/>
          <p:cNvCxnSpPr/>
          <p:nvPr/>
        </p:nvCxnSpPr>
        <p:spPr>
          <a:xfrm rot="16200000" flipH="1">
            <a:off x="714348" y="1357298"/>
            <a:ext cx="928694" cy="500066"/>
          </a:xfrm>
          <a:prstGeom prst="straightConnector1">
            <a:avLst/>
          </a:prstGeom>
          <a:ln w="190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6643702" y="2786058"/>
            <a:ext cx="1071570" cy="285752"/>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5857884" y="4857760"/>
            <a:ext cx="1071570" cy="285752"/>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7286644" y="5143512"/>
            <a:ext cx="1571636" cy="1477328"/>
          </a:xfrm>
          <a:prstGeom prst="rect">
            <a:avLst/>
          </a:prstGeom>
          <a:noFill/>
          <a:ln w="38100">
            <a:solidFill>
              <a:schemeClr val="accent2">
                <a:lumMod val="60000"/>
                <a:lumOff val="40000"/>
              </a:schemeClr>
            </a:solidFill>
          </a:ln>
        </p:spPr>
        <p:txBody>
          <a:bodyPr wrap="square" rtlCol="0">
            <a:spAutoFit/>
          </a:bodyPr>
          <a:lstStyle/>
          <a:p>
            <a:r>
              <a:rPr lang="en-GB" dirty="0" smtClean="0"/>
              <a:t>What effect does the repetition of ‘she said create?</a:t>
            </a:r>
            <a:endParaRPr lang="en-GB" dirty="0"/>
          </a:p>
        </p:txBody>
      </p:sp>
      <p:cxnSp>
        <p:nvCxnSpPr>
          <p:cNvPr id="21" name="Straight Arrow Connector 20"/>
          <p:cNvCxnSpPr/>
          <p:nvPr/>
        </p:nvCxnSpPr>
        <p:spPr>
          <a:xfrm rot="16200000" flipV="1">
            <a:off x="7036611" y="3821909"/>
            <a:ext cx="1928826" cy="714380"/>
          </a:xfrm>
          <a:prstGeom prst="straightConnector1">
            <a:avLst/>
          </a:prstGeom>
          <a:ln w="1905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10800000">
            <a:off x="7072330" y="5000636"/>
            <a:ext cx="1285884" cy="142876"/>
          </a:xfrm>
          <a:prstGeom prst="straightConnector1">
            <a:avLst/>
          </a:prstGeom>
          <a:ln w="1905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571604" y="1428736"/>
            <a:ext cx="6715172" cy="3831818"/>
          </a:xfrm>
          <a:prstGeom prst="rect">
            <a:avLst/>
          </a:prstGeom>
        </p:spPr>
        <p:txBody>
          <a:bodyPr wrap="square">
            <a:spAutoFit/>
          </a:bodyPr>
          <a:lstStyle/>
          <a:p>
            <a:pPr>
              <a:lnSpc>
                <a:spcPct val="150000"/>
              </a:lnSpc>
            </a:pPr>
            <a:r>
              <a:rPr lang="en-GB" dirty="0" smtClean="0">
                <a:latin typeface="Comic Sans MS" pitchFamily="66" charset="0"/>
              </a:rPr>
              <a:t>"You left us in tatters, without shoes or socks,</a:t>
            </a:r>
            <a:br>
              <a:rPr lang="en-GB" dirty="0" smtClean="0">
                <a:latin typeface="Comic Sans MS" pitchFamily="66" charset="0"/>
              </a:rPr>
            </a:br>
            <a:r>
              <a:rPr lang="en-GB" dirty="0" smtClean="0">
                <a:latin typeface="Comic Sans MS" pitchFamily="66" charset="0"/>
              </a:rPr>
              <a:t>Tired of digging potatoes, and </a:t>
            </a:r>
            <a:r>
              <a:rPr lang="en-GB" dirty="0" err="1" smtClean="0">
                <a:latin typeface="Comic Sans MS" pitchFamily="66" charset="0"/>
              </a:rPr>
              <a:t>spudding</a:t>
            </a:r>
            <a:r>
              <a:rPr lang="en-GB" dirty="0" smtClean="0">
                <a:latin typeface="Comic Sans MS" pitchFamily="66" charset="0"/>
              </a:rPr>
              <a:t> up docks;</a:t>
            </a:r>
            <a:br>
              <a:rPr lang="en-GB" dirty="0" smtClean="0">
                <a:latin typeface="Comic Sans MS" pitchFamily="66" charset="0"/>
              </a:rPr>
            </a:br>
            <a:r>
              <a:rPr lang="en-GB" dirty="0" smtClean="0">
                <a:latin typeface="Comic Sans MS" pitchFamily="66" charset="0"/>
              </a:rPr>
              <a:t>And now you've gay bracelets and bright feathers three!"</a:t>
            </a:r>
            <a:br>
              <a:rPr lang="en-GB" dirty="0" smtClean="0">
                <a:latin typeface="Comic Sans MS" pitchFamily="66" charset="0"/>
              </a:rPr>
            </a:br>
            <a:r>
              <a:rPr lang="en-GB" dirty="0" smtClean="0">
                <a:latin typeface="Comic Sans MS" pitchFamily="66" charset="0"/>
              </a:rPr>
              <a:t>"Yes: that's how we dress when we're ruined," said she.</a:t>
            </a:r>
            <a:br>
              <a:rPr lang="en-GB" dirty="0" smtClean="0">
                <a:latin typeface="Comic Sans MS" pitchFamily="66" charset="0"/>
              </a:rPr>
            </a:br>
            <a:r>
              <a:rPr lang="en-GB" dirty="0" smtClean="0">
                <a:latin typeface="Comic Sans MS" pitchFamily="66" charset="0"/>
              </a:rPr>
              <a:t/>
            </a:r>
            <a:br>
              <a:rPr lang="en-GB" dirty="0" smtClean="0">
                <a:latin typeface="Comic Sans MS" pitchFamily="66" charset="0"/>
              </a:rPr>
            </a:br>
            <a:r>
              <a:rPr lang="en-GB" dirty="0" smtClean="0">
                <a:latin typeface="Comic Sans MS" pitchFamily="66" charset="0"/>
              </a:rPr>
              <a:t>-"At home in the </a:t>
            </a:r>
            <a:r>
              <a:rPr lang="en-GB" dirty="0" err="1" smtClean="0">
                <a:latin typeface="Comic Sans MS" pitchFamily="66" charset="0"/>
              </a:rPr>
              <a:t>barton</a:t>
            </a:r>
            <a:r>
              <a:rPr lang="en-GB" dirty="0" smtClean="0">
                <a:latin typeface="Comic Sans MS" pitchFamily="66" charset="0"/>
              </a:rPr>
              <a:t> you said 'thee' and 'thou,'</a:t>
            </a:r>
            <a:br>
              <a:rPr lang="en-GB" dirty="0" smtClean="0">
                <a:latin typeface="Comic Sans MS" pitchFamily="66" charset="0"/>
              </a:rPr>
            </a:br>
            <a:r>
              <a:rPr lang="en-GB" dirty="0" smtClean="0">
                <a:latin typeface="Comic Sans MS" pitchFamily="66" charset="0"/>
              </a:rPr>
              <a:t>And '</a:t>
            </a:r>
            <a:r>
              <a:rPr lang="en-GB" dirty="0" err="1" smtClean="0">
                <a:latin typeface="Comic Sans MS" pitchFamily="66" charset="0"/>
              </a:rPr>
              <a:t>thik</a:t>
            </a:r>
            <a:r>
              <a:rPr lang="en-GB" dirty="0" smtClean="0">
                <a:latin typeface="Comic Sans MS" pitchFamily="66" charset="0"/>
              </a:rPr>
              <a:t> </a:t>
            </a:r>
            <a:r>
              <a:rPr lang="en-GB" dirty="0" err="1" smtClean="0">
                <a:latin typeface="Comic Sans MS" pitchFamily="66" charset="0"/>
              </a:rPr>
              <a:t>oon</a:t>
            </a:r>
            <a:r>
              <a:rPr lang="en-GB" dirty="0" smtClean="0">
                <a:latin typeface="Comic Sans MS" pitchFamily="66" charset="0"/>
              </a:rPr>
              <a:t>,' and '</a:t>
            </a:r>
            <a:r>
              <a:rPr lang="en-GB" dirty="0" err="1" smtClean="0">
                <a:latin typeface="Comic Sans MS" pitchFamily="66" charset="0"/>
              </a:rPr>
              <a:t>theäs</a:t>
            </a:r>
            <a:r>
              <a:rPr lang="en-GB" dirty="0" smtClean="0">
                <a:latin typeface="Comic Sans MS" pitchFamily="66" charset="0"/>
              </a:rPr>
              <a:t> </a:t>
            </a:r>
            <a:r>
              <a:rPr lang="en-GB" dirty="0" err="1" smtClean="0">
                <a:latin typeface="Comic Sans MS" pitchFamily="66" charset="0"/>
              </a:rPr>
              <a:t>oon</a:t>
            </a:r>
            <a:r>
              <a:rPr lang="en-GB" dirty="0" smtClean="0">
                <a:latin typeface="Comic Sans MS" pitchFamily="66" charset="0"/>
              </a:rPr>
              <a:t>,' and '</a:t>
            </a:r>
            <a:r>
              <a:rPr lang="en-GB" dirty="0" err="1" smtClean="0">
                <a:latin typeface="Comic Sans MS" pitchFamily="66" charset="0"/>
              </a:rPr>
              <a:t>t'other</a:t>
            </a:r>
            <a:r>
              <a:rPr lang="en-GB" dirty="0" smtClean="0">
                <a:latin typeface="Comic Sans MS" pitchFamily="66" charset="0"/>
              </a:rPr>
              <a:t>'; but now</a:t>
            </a:r>
            <a:br>
              <a:rPr lang="en-GB" dirty="0" smtClean="0">
                <a:latin typeface="Comic Sans MS" pitchFamily="66" charset="0"/>
              </a:rPr>
            </a:br>
            <a:r>
              <a:rPr lang="en-GB" dirty="0" smtClean="0">
                <a:latin typeface="Comic Sans MS" pitchFamily="66" charset="0"/>
              </a:rPr>
              <a:t>Your talking quite fits '</a:t>
            </a:r>
            <a:r>
              <a:rPr lang="en-GB" dirty="0" err="1" smtClean="0">
                <a:latin typeface="Comic Sans MS" pitchFamily="66" charset="0"/>
              </a:rPr>
              <a:t>ee</a:t>
            </a:r>
            <a:r>
              <a:rPr lang="en-GB" dirty="0" smtClean="0">
                <a:latin typeface="Comic Sans MS" pitchFamily="66" charset="0"/>
              </a:rPr>
              <a:t> for high </a:t>
            </a:r>
            <a:r>
              <a:rPr lang="en-GB" dirty="0" err="1" smtClean="0">
                <a:latin typeface="Comic Sans MS" pitchFamily="66" charset="0"/>
              </a:rPr>
              <a:t>compa-ny</a:t>
            </a:r>
            <a:r>
              <a:rPr lang="en-GB" dirty="0" smtClean="0">
                <a:latin typeface="Comic Sans MS" pitchFamily="66" charset="0"/>
              </a:rPr>
              <a:t>!"</a:t>
            </a:r>
            <a:br>
              <a:rPr lang="en-GB" dirty="0" smtClean="0">
                <a:latin typeface="Comic Sans MS" pitchFamily="66" charset="0"/>
              </a:rPr>
            </a:br>
            <a:r>
              <a:rPr lang="en-GB" dirty="0" smtClean="0">
                <a:latin typeface="Comic Sans MS" pitchFamily="66" charset="0"/>
              </a:rPr>
              <a:t>"Some polish is gained with one's ruin," said she.</a:t>
            </a:r>
            <a:endParaRPr lang="en-GB" dirty="0">
              <a:latin typeface="Comic Sans MS" pitchFamily="66" charset="0"/>
            </a:endParaRPr>
          </a:p>
        </p:txBody>
      </p:sp>
      <p:sp>
        <p:nvSpPr>
          <p:cNvPr id="25" name="TextBox 24"/>
          <p:cNvSpPr txBox="1"/>
          <p:nvPr/>
        </p:nvSpPr>
        <p:spPr>
          <a:xfrm>
            <a:off x="357158" y="5429264"/>
            <a:ext cx="3071834" cy="1200329"/>
          </a:xfrm>
          <a:prstGeom prst="rect">
            <a:avLst/>
          </a:prstGeom>
          <a:noFill/>
          <a:ln w="38100">
            <a:solidFill>
              <a:schemeClr val="accent4">
                <a:lumMod val="60000"/>
                <a:lumOff val="40000"/>
              </a:schemeClr>
            </a:solidFill>
          </a:ln>
        </p:spPr>
        <p:txBody>
          <a:bodyPr wrap="square" rtlCol="0">
            <a:spAutoFit/>
          </a:bodyPr>
          <a:lstStyle/>
          <a:p>
            <a:r>
              <a:rPr lang="en-GB" dirty="0" smtClean="0"/>
              <a:t>How has ‘</a:t>
            </a:r>
            <a:r>
              <a:rPr lang="en-GB" dirty="0" err="1" smtClean="0"/>
              <a:t>Melia’s</a:t>
            </a:r>
            <a:r>
              <a:rPr lang="en-GB" dirty="0" smtClean="0"/>
              <a:t>  rural accent been written?  How does it contrast with her new form of speech?</a:t>
            </a:r>
            <a:endParaRPr lang="en-GB" dirty="0"/>
          </a:p>
        </p:txBody>
      </p:sp>
      <p:cxnSp>
        <p:nvCxnSpPr>
          <p:cNvPr id="27" name="Straight Arrow Connector 26"/>
          <p:cNvCxnSpPr/>
          <p:nvPr/>
        </p:nvCxnSpPr>
        <p:spPr>
          <a:xfrm rot="5400000" flipH="1" flipV="1">
            <a:off x="500034" y="4500570"/>
            <a:ext cx="1357322" cy="500066"/>
          </a:xfrm>
          <a:prstGeom prst="straightConnector1">
            <a:avLst/>
          </a:prstGeom>
          <a:ln w="190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929322" y="285728"/>
            <a:ext cx="2928958" cy="923330"/>
          </a:xfrm>
          <a:prstGeom prst="rect">
            <a:avLst/>
          </a:prstGeom>
          <a:noFill/>
          <a:ln w="38100">
            <a:solidFill>
              <a:srgbClr val="92D050"/>
            </a:solidFill>
          </a:ln>
        </p:spPr>
        <p:txBody>
          <a:bodyPr wrap="square" rtlCol="0">
            <a:spAutoFit/>
          </a:bodyPr>
          <a:lstStyle/>
          <a:p>
            <a:r>
              <a:rPr lang="en-GB" dirty="0" smtClean="0"/>
              <a:t>Contrast – the material signs of poverty with new clothes and wealth.</a:t>
            </a:r>
            <a:endParaRPr lang="en-GB" dirty="0"/>
          </a:p>
        </p:txBody>
      </p:sp>
      <p:sp>
        <p:nvSpPr>
          <p:cNvPr id="22" name="TextBox 21"/>
          <p:cNvSpPr txBox="1"/>
          <p:nvPr/>
        </p:nvSpPr>
        <p:spPr>
          <a:xfrm>
            <a:off x="285720" y="500042"/>
            <a:ext cx="2857520" cy="646331"/>
          </a:xfrm>
          <a:prstGeom prst="rect">
            <a:avLst/>
          </a:prstGeom>
          <a:noFill/>
          <a:ln w="38100">
            <a:solidFill>
              <a:srgbClr val="92D050"/>
            </a:solidFill>
          </a:ln>
        </p:spPr>
        <p:txBody>
          <a:bodyPr wrap="square" rtlCol="0">
            <a:spAutoFit/>
          </a:bodyPr>
          <a:lstStyle/>
          <a:p>
            <a:r>
              <a:rPr lang="en-GB" dirty="0" smtClean="0"/>
              <a:t>Former life defined by hard work.</a:t>
            </a:r>
            <a:endParaRPr lang="en-GB" dirty="0"/>
          </a:p>
        </p:txBody>
      </p:sp>
      <p:sp>
        <p:nvSpPr>
          <p:cNvPr id="26" name="TextBox 25"/>
          <p:cNvSpPr txBox="1"/>
          <p:nvPr/>
        </p:nvSpPr>
        <p:spPr>
          <a:xfrm>
            <a:off x="7072330" y="5143512"/>
            <a:ext cx="1857388" cy="1200329"/>
          </a:xfrm>
          <a:prstGeom prst="rect">
            <a:avLst/>
          </a:prstGeom>
          <a:noFill/>
          <a:ln w="38100">
            <a:solidFill>
              <a:schemeClr val="accent2">
                <a:lumMod val="60000"/>
                <a:lumOff val="40000"/>
              </a:schemeClr>
            </a:solidFill>
          </a:ln>
        </p:spPr>
        <p:txBody>
          <a:bodyPr wrap="square" rtlCol="0">
            <a:spAutoFit/>
          </a:bodyPr>
          <a:lstStyle/>
          <a:p>
            <a:r>
              <a:rPr lang="en-GB" dirty="0" smtClean="0"/>
              <a:t>Repetition gives the poem a song-like, light-hearted quality.</a:t>
            </a:r>
            <a:endParaRPr lang="en-GB" dirty="0"/>
          </a:p>
        </p:txBody>
      </p:sp>
      <p:sp>
        <p:nvSpPr>
          <p:cNvPr id="28" name="TextBox 27"/>
          <p:cNvSpPr txBox="1"/>
          <p:nvPr/>
        </p:nvSpPr>
        <p:spPr>
          <a:xfrm>
            <a:off x="357158" y="5429264"/>
            <a:ext cx="3071834" cy="1200329"/>
          </a:xfrm>
          <a:prstGeom prst="rect">
            <a:avLst/>
          </a:prstGeom>
          <a:noFill/>
          <a:ln w="38100">
            <a:solidFill>
              <a:schemeClr val="accent4">
                <a:lumMod val="60000"/>
                <a:lumOff val="40000"/>
              </a:schemeClr>
            </a:solidFill>
          </a:ln>
        </p:spPr>
        <p:txBody>
          <a:bodyPr wrap="square" rtlCol="0">
            <a:spAutoFit/>
          </a:bodyPr>
          <a:lstStyle/>
          <a:p>
            <a:r>
              <a:rPr lang="en-GB" dirty="0" smtClean="0"/>
              <a:t>Rural accent written phonetically -  contrasts with the more eloquent language of high society.</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blinds(horizontal)">
                                      <p:cBhvr>
                                        <p:cTn id="11" dur="500"/>
                                        <p:tgtEl>
                                          <p:spTgt spid="20"/>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xit" presetSubtype="10" fill="hold" grpId="0" nodeType="clickEffect">
                                  <p:stCondLst>
                                    <p:cond delay="0"/>
                                  </p:stCondLst>
                                  <p:childTnLst>
                                    <p:animEffect transition="out" filter="blinds(horizontal)">
                                      <p:cBhvr>
                                        <p:cTn id="15" dur="500"/>
                                        <p:tgtEl>
                                          <p:spTgt spid="14"/>
                                        </p:tgtEl>
                                      </p:cBhvr>
                                    </p:animEffect>
                                    <p:set>
                                      <p:cBhvr>
                                        <p:cTn id="16" dur="1" fill="hold">
                                          <p:stCondLst>
                                            <p:cond delay="499"/>
                                          </p:stCondLst>
                                        </p:cTn>
                                        <p:tgtEl>
                                          <p:spTgt spid="14"/>
                                        </p:tgtEl>
                                        <p:attrNameLst>
                                          <p:attrName>style.visibility</p:attrName>
                                        </p:attrNameLst>
                                      </p:cBhvr>
                                      <p:to>
                                        <p:strVal val="hidden"/>
                                      </p:to>
                                    </p:set>
                                  </p:childTnLst>
                                </p:cTn>
                              </p:par>
                            </p:childTnLst>
                          </p:cTn>
                        </p:par>
                        <p:par>
                          <p:cTn id="17" fill="hold">
                            <p:stCondLst>
                              <p:cond delay="500"/>
                            </p:stCondLst>
                            <p:childTnLst>
                              <p:par>
                                <p:cTn id="18" presetID="3" presetClass="entr" presetSubtype="10" fill="hold" grpId="0"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blinds(horizontal)">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xit" presetSubtype="10" fill="hold" grpId="0" nodeType="clickEffect">
                                  <p:stCondLst>
                                    <p:cond delay="0"/>
                                  </p:stCondLst>
                                  <p:childTnLst>
                                    <p:animEffect transition="out" filter="blinds(horizontal)">
                                      <p:cBhvr>
                                        <p:cTn id="24" dur="500"/>
                                        <p:tgtEl>
                                          <p:spTgt spid="19"/>
                                        </p:tgtEl>
                                      </p:cBhvr>
                                    </p:animEffect>
                                    <p:set>
                                      <p:cBhvr>
                                        <p:cTn id="25" dur="1" fill="hold">
                                          <p:stCondLst>
                                            <p:cond delay="499"/>
                                          </p:stCondLst>
                                        </p:cTn>
                                        <p:tgtEl>
                                          <p:spTgt spid="19"/>
                                        </p:tgtEl>
                                        <p:attrNameLst>
                                          <p:attrName>style.visibility</p:attrName>
                                        </p:attrNameLst>
                                      </p:cBhvr>
                                      <p:to>
                                        <p:strVal val="hidden"/>
                                      </p:to>
                                    </p:set>
                                  </p:childTnLst>
                                </p:cTn>
                              </p:par>
                            </p:childTnLst>
                          </p:cTn>
                        </p:par>
                        <p:par>
                          <p:cTn id="26" fill="hold">
                            <p:stCondLst>
                              <p:cond delay="500"/>
                            </p:stCondLst>
                            <p:childTnLst>
                              <p:par>
                                <p:cTn id="27" presetID="3" presetClass="entr" presetSubtype="10" fill="hold" grpId="0" nodeType="after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blinds(horizontal)">
                                      <p:cBhvr>
                                        <p:cTn id="29" dur="500"/>
                                        <p:tgtEl>
                                          <p:spTgt spid="26"/>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xit" presetSubtype="10" fill="hold" grpId="0" nodeType="clickEffect">
                                  <p:stCondLst>
                                    <p:cond delay="0"/>
                                  </p:stCondLst>
                                  <p:childTnLst>
                                    <p:animEffect transition="out" filter="blinds(horizontal)">
                                      <p:cBhvr>
                                        <p:cTn id="33" dur="500"/>
                                        <p:tgtEl>
                                          <p:spTgt spid="25"/>
                                        </p:tgtEl>
                                      </p:cBhvr>
                                    </p:animEffect>
                                    <p:set>
                                      <p:cBhvr>
                                        <p:cTn id="34" dur="1" fill="hold">
                                          <p:stCondLst>
                                            <p:cond delay="499"/>
                                          </p:stCondLst>
                                        </p:cTn>
                                        <p:tgtEl>
                                          <p:spTgt spid="25"/>
                                        </p:tgtEl>
                                        <p:attrNameLst>
                                          <p:attrName>style.visibility</p:attrName>
                                        </p:attrNameLst>
                                      </p:cBhvr>
                                      <p:to>
                                        <p:strVal val="hidden"/>
                                      </p:to>
                                    </p:set>
                                  </p:childTnLst>
                                </p:cTn>
                              </p:par>
                              <p:par>
                                <p:cTn id="35" presetID="3" presetClass="entr" presetSubtype="1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blinds(horizontal)">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4" grpId="0" animBg="1"/>
      <p:bldP spid="19" grpId="0" animBg="1"/>
      <p:bldP spid="25" grpId="0" animBg="1"/>
      <p:bldP spid="20" grpId="0" animBg="1"/>
      <p:bldP spid="22" grpId="0" animBg="1"/>
      <p:bldP spid="26" grpId="0" animBg="1"/>
      <p:bldP spid="2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57290" y="1357298"/>
            <a:ext cx="3786214" cy="357190"/>
          </a:xfrm>
          <a:prstGeom prst="rect">
            <a:avLst/>
          </a:prstGeom>
          <a:solidFill>
            <a:srgbClr val="92D050"/>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2857488" y="1785926"/>
            <a:ext cx="3857652" cy="357190"/>
          </a:xfrm>
          <a:prstGeom prst="rect">
            <a:avLst/>
          </a:prstGeom>
          <a:solidFill>
            <a:srgbClr val="92D050"/>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1357290" y="2571744"/>
            <a:ext cx="5643602" cy="357190"/>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1357290" y="3429000"/>
            <a:ext cx="5572164" cy="357190"/>
          </a:xfrm>
          <a:prstGeom prst="rect">
            <a:avLst/>
          </a:prstGeom>
          <a:solidFill>
            <a:srgbClr val="92D050"/>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428596" y="357166"/>
            <a:ext cx="3143272" cy="646331"/>
          </a:xfrm>
          <a:prstGeom prst="rect">
            <a:avLst/>
          </a:prstGeom>
          <a:noFill/>
          <a:ln w="38100">
            <a:solidFill>
              <a:srgbClr val="92D050"/>
            </a:solidFill>
          </a:ln>
        </p:spPr>
        <p:txBody>
          <a:bodyPr wrap="square" rtlCol="0">
            <a:spAutoFit/>
          </a:bodyPr>
          <a:lstStyle/>
          <a:p>
            <a:r>
              <a:rPr lang="en-GB" dirty="0" smtClean="0"/>
              <a:t>Consider use of imagery, what did ‘</a:t>
            </a:r>
            <a:r>
              <a:rPr lang="en-GB" dirty="0" err="1" smtClean="0"/>
              <a:t>Melia</a:t>
            </a:r>
            <a:r>
              <a:rPr lang="en-GB" dirty="0" smtClean="0"/>
              <a:t> use to look like?</a:t>
            </a:r>
            <a:endParaRPr lang="en-GB" dirty="0"/>
          </a:p>
        </p:txBody>
      </p:sp>
      <p:cxnSp>
        <p:nvCxnSpPr>
          <p:cNvPr id="9" name="Straight Arrow Connector 8"/>
          <p:cNvCxnSpPr/>
          <p:nvPr/>
        </p:nvCxnSpPr>
        <p:spPr>
          <a:xfrm rot="16200000" flipH="1">
            <a:off x="714348" y="1000108"/>
            <a:ext cx="500066" cy="500066"/>
          </a:xfrm>
          <a:prstGeom prst="straightConnector1">
            <a:avLst/>
          </a:prstGeom>
          <a:ln w="1905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286644" y="1785926"/>
            <a:ext cx="1643074" cy="2031325"/>
          </a:xfrm>
          <a:prstGeom prst="rect">
            <a:avLst/>
          </a:prstGeom>
          <a:noFill/>
          <a:ln w="38100">
            <a:solidFill>
              <a:srgbClr val="92D050"/>
            </a:solidFill>
          </a:ln>
        </p:spPr>
        <p:txBody>
          <a:bodyPr wrap="square" rtlCol="0">
            <a:spAutoFit/>
          </a:bodyPr>
          <a:lstStyle/>
          <a:p>
            <a:r>
              <a:rPr lang="en-GB" dirty="0" smtClean="0"/>
              <a:t>Consider use of the word ‘bewitched’, what does it suggest about ‘</a:t>
            </a:r>
            <a:r>
              <a:rPr lang="en-GB" dirty="0" err="1" smtClean="0"/>
              <a:t>Melia’s</a:t>
            </a:r>
            <a:r>
              <a:rPr lang="en-GB" dirty="0" smtClean="0"/>
              <a:t> former appearance?</a:t>
            </a:r>
            <a:endParaRPr lang="en-GB" dirty="0"/>
          </a:p>
        </p:txBody>
      </p:sp>
      <p:cxnSp>
        <p:nvCxnSpPr>
          <p:cNvPr id="12" name="Straight Arrow Connector 11"/>
          <p:cNvCxnSpPr/>
          <p:nvPr/>
        </p:nvCxnSpPr>
        <p:spPr>
          <a:xfrm rot="10800000">
            <a:off x="6786578" y="2000240"/>
            <a:ext cx="500066" cy="214314"/>
          </a:xfrm>
          <a:prstGeom prst="straightConnector1">
            <a:avLst/>
          </a:prstGeom>
          <a:ln w="190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357290" y="1285860"/>
            <a:ext cx="6858048" cy="3785845"/>
          </a:xfrm>
          <a:prstGeom prst="rect">
            <a:avLst/>
          </a:prstGeom>
        </p:spPr>
        <p:txBody>
          <a:bodyPr wrap="square">
            <a:spAutoFit/>
          </a:bodyPr>
          <a:lstStyle/>
          <a:p>
            <a:pPr>
              <a:lnSpc>
                <a:spcPct val="150000"/>
              </a:lnSpc>
            </a:pPr>
            <a:r>
              <a:rPr lang="en-GB" b="1" dirty="0" smtClean="0">
                <a:latin typeface="Comic Sans MS" pitchFamily="66" charset="0"/>
              </a:rPr>
              <a:t>"Your hands were like paws then, your face blue and bleak</a:t>
            </a:r>
            <a:br>
              <a:rPr lang="en-GB" b="1" dirty="0" smtClean="0">
                <a:latin typeface="Comic Sans MS" pitchFamily="66" charset="0"/>
              </a:rPr>
            </a:br>
            <a:r>
              <a:rPr lang="en-GB" b="1" dirty="0" smtClean="0">
                <a:latin typeface="Comic Sans MS" pitchFamily="66" charset="0"/>
              </a:rPr>
              <a:t>But now I'm bewitched by your delicate cheek,</a:t>
            </a:r>
            <a:br>
              <a:rPr lang="en-GB" b="1" dirty="0" smtClean="0">
                <a:latin typeface="Comic Sans MS" pitchFamily="66" charset="0"/>
              </a:rPr>
            </a:br>
            <a:r>
              <a:rPr lang="en-GB" b="1" dirty="0" smtClean="0">
                <a:latin typeface="Comic Sans MS" pitchFamily="66" charset="0"/>
              </a:rPr>
              <a:t>And your little gloves fit as on any la-</a:t>
            </a:r>
            <a:r>
              <a:rPr lang="en-GB" b="1" dirty="0" err="1" smtClean="0">
                <a:latin typeface="Comic Sans MS" pitchFamily="66" charset="0"/>
              </a:rPr>
              <a:t>dy</a:t>
            </a:r>
            <a:r>
              <a:rPr lang="en-GB" b="1" dirty="0" smtClean="0">
                <a:latin typeface="Comic Sans MS" pitchFamily="66" charset="0"/>
              </a:rPr>
              <a:t>!"</a:t>
            </a:r>
            <a:br>
              <a:rPr lang="en-GB" b="1" dirty="0" smtClean="0">
                <a:latin typeface="Comic Sans MS" pitchFamily="66" charset="0"/>
              </a:rPr>
            </a:br>
            <a:r>
              <a:rPr lang="en-GB" b="1" dirty="0" smtClean="0">
                <a:latin typeface="Comic Sans MS" pitchFamily="66" charset="0"/>
              </a:rPr>
              <a:t>"We never do work when we're ruined," said she.</a:t>
            </a:r>
            <a:br>
              <a:rPr lang="en-GB" b="1" dirty="0" smtClean="0">
                <a:latin typeface="Comic Sans MS" pitchFamily="66" charset="0"/>
              </a:rPr>
            </a:br>
            <a:r>
              <a:rPr lang="en-GB" b="1" dirty="0" smtClean="0">
                <a:latin typeface="Comic Sans MS" pitchFamily="66" charset="0"/>
              </a:rPr>
              <a:t/>
            </a:r>
            <a:br>
              <a:rPr lang="en-GB" b="1" dirty="0" smtClean="0">
                <a:latin typeface="Comic Sans MS" pitchFamily="66" charset="0"/>
              </a:rPr>
            </a:br>
            <a:r>
              <a:rPr lang="en-GB" b="1" dirty="0" smtClean="0">
                <a:latin typeface="Comic Sans MS" pitchFamily="66" charset="0"/>
              </a:rPr>
              <a:t>"You used to call home-life a hag-ridden dream,</a:t>
            </a:r>
            <a:br>
              <a:rPr lang="en-GB" b="1" dirty="0" smtClean="0">
                <a:latin typeface="Comic Sans MS" pitchFamily="66" charset="0"/>
              </a:rPr>
            </a:br>
            <a:r>
              <a:rPr lang="en-GB" b="1" dirty="0" smtClean="0">
                <a:latin typeface="Comic Sans MS" pitchFamily="66" charset="0"/>
              </a:rPr>
              <a:t>And you'd sigh, and you'd sock; but at present you seem</a:t>
            </a:r>
            <a:br>
              <a:rPr lang="en-GB" b="1" dirty="0" smtClean="0">
                <a:latin typeface="Comic Sans MS" pitchFamily="66" charset="0"/>
              </a:rPr>
            </a:br>
            <a:r>
              <a:rPr lang="en-GB" b="1" dirty="0" smtClean="0">
                <a:latin typeface="Comic Sans MS" pitchFamily="66" charset="0"/>
              </a:rPr>
              <a:t>To know not of megrims or </a:t>
            </a:r>
            <a:r>
              <a:rPr lang="en-GB" b="1" dirty="0" err="1" smtClean="0">
                <a:latin typeface="Comic Sans MS" pitchFamily="66" charset="0"/>
              </a:rPr>
              <a:t>melancho-ly</a:t>
            </a:r>
            <a:r>
              <a:rPr lang="en-GB" b="1" dirty="0" smtClean="0">
                <a:latin typeface="Comic Sans MS" pitchFamily="66" charset="0"/>
              </a:rPr>
              <a:t>!"</a:t>
            </a:r>
            <a:br>
              <a:rPr lang="en-GB" b="1" dirty="0" smtClean="0">
                <a:latin typeface="Comic Sans MS" pitchFamily="66" charset="0"/>
              </a:rPr>
            </a:br>
            <a:r>
              <a:rPr lang="en-GB" b="1" dirty="0" smtClean="0">
                <a:latin typeface="Comic Sans MS" pitchFamily="66" charset="0"/>
              </a:rPr>
              <a:t>"True. One's pretty lively when ruined," said she.</a:t>
            </a:r>
            <a:endParaRPr lang="en-GB" dirty="0">
              <a:latin typeface="Comic Sans MS" pitchFamily="66" charset="0"/>
            </a:endParaRPr>
          </a:p>
        </p:txBody>
      </p:sp>
      <p:sp>
        <p:nvSpPr>
          <p:cNvPr id="11" name="TextBox 10"/>
          <p:cNvSpPr txBox="1"/>
          <p:nvPr/>
        </p:nvSpPr>
        <p:spPr>
          <a:xfrm>
            <a:off x="142844" y="5214950"/>
            <a:ext cx="2428860" cy="1200329"/>
          </a:xfrm>
          <a:prstGeom prst="rect">
            <a:avLst/>
          </a:prstGeom>
          <a:noFill/>
          <a:ln w="38100">
            <a:solidFill>
              <a:schemeClr val="accent6">
                <a:lumMod val="60000"/>
                <a:lumOff val="40000"/>
              </a:schemeClr>
            </a:solidFill>
          </a:ln>
        </p:spPr>
        <p:txBody>
          <a:bodyPr wrap="square" rtlCol="0">
            <a:spAutoFit/>
          </a:bodyPr>
          <a:lstStyle/>
          <a:p>
            <a:r>
              <a:rPr lang="en-GB" dirty="0" smtClean="0"/>
              <a:t>What does this line suggest to you about ‘</a:t>
            </a:r>
            <a:r>
              <a:rPr lang="en-GB" dirty="0" err="1" smtClean="0"/>
              <a:t>Melia’s</a:t>
            </a:r>
            <a:r>
              <a:rPr lang="en-GB" dirty="0" smtClean="0"/>
              <a:t> attitude towards her new life?</a:t>
            </a:r>
            <a:endParaRPr lang="en-GB" dirty="0"/>
          </a:p>
        </p:txBody>
      </p:sp>
      <p:cxnSp>
        <p:nvCxnSpPr>
          <p:cNvPr id="14" name="Straight Arrow Connector 13"/>
          <p:cNvCxnSpPr/>
          <p:nvPr/>
        </p:nvCxnSpPr>
        <p:spPr>
          <a:xfrm rot="5400000" flipH="1" flipV="1">
            <a:off x="-285784" y="3643314"/>
            <a:ext cx="2357454" cy="785818"/>
          </a:xfrm>
          <a:prstGeom prst="straightConnector1">
            <a:avLst/>
          </a:prstGeom>
          <a:ln w="1905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7215206" y="4786322"/>
            <a:ext cx="1785950" cy="1477328"/>
          </a:xfrm>
          <a:prstGeom prst="rect">
            <a:avLst/>
          </a:prstGeom>
          <a:noFill/>
          <a:ln w="38100">
            <a:solidFill>
              <a:srgbClr val="92D050"/>
            </a:solidFill>
          </a:ln>
        </p:spPr>
        <p:txBody>
          <a:bodyPr wrap="square" rtlCol="0">
            <a:spAutoFit/>
          </a:bodyPr>
          <a:lstStyle/>
          <a:p>
            <a:r>
              <a:rPr lang="en-GB" dirty="0" smtClean="0"/>
              <a:t>How does ‘</a:t>
            </a:r>
            <a:r>
              <a:rPr lang="en-GB" dirty="0" err="1" smtClean="0"/>
              <a:t>Melia’s</a:t>
            </a:r>
            <a:r>
              <a:rPr lang="en-GB" dirty="0" smtClean="0"/>
              <a:t> new life compare with this nightmarish image?</a:t>
            </a:r>
            <a:endParaRPr lang="en-GB" dirty="0"/>
          </a:p>
        </p:txBody>
      </p:sp>
      <p:cxnSp>
        <p:nvCxnSpPr>
          <p:cNvPr id="17" name="Straight Arrow Connector 16"/>
          <p:cNvCxnSpPr/>
          <p:nvPr/>
        </p:nvCxnSpPr>
        <p:spPr>
          <a:xfrm rot="16200000" flipV="1">
            <a:off x="6822297" y="3964785"/>
            <a:ext cx="928694" cy="714380"/>
          </a:xfrm>
          <a:prstGeom prst="straightConnector1">
            <a:avLst/>
          </a:prstGeom>
          <a:ln w="1905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28596" y="357166"/>
            <a:ext cx="3143272" cy="646331"/>
          </a:xfrm>
          <a:prstGeom prst="rect">
            <a:avLst/>
          </a:prstGeom>
          <a:noFill/>
          <a:ln w="38100">
            <a:solidFill>
              <a:srgbClr val="92D050"/>
            </a:solidFill>
          </a:ln>
        </p:spPr>
        <p:txBody>
          <a:bodyPr wrap="square" rtlCol="0">
            <a:spAutoFit/>
          </a:bodyPr>
          <a:lstStyle/>
          <a:p>
            <a:r>
              <a:rPr lang="en-GB" dirty="0" smtClean="0"/>
              <a:t>Image compares her to an animal.</a:t>
            </a:r>
            <a:endParaRPr lang="en-GB" dirty="0"/>
          </a:p>
        </p:txBody>
      </p:sp>
      <p:sp>
        <p:nvSpPr>
          <p:cNvPr id="19" name="TextBox 18"/>
          <p:cNvSpPr txBox="1"/>
          <p:nvPr/>
        </p:nvSpPr>
        <p:spPr>
          <a:xfrm>
            <a:off x="7286644" y="1785926"/>
            <a:ext cx="1643074" cy="2031325"/>
          </a:xfrm>
          <a:prstGeom prst="rect">
            <a:avLst/>
          </a:prstGeom>
          <a:noFill/>
          <a:ln w="38100">
            <a:solidFill>
              <a:srgbClr val="92D050"/>
            </a:solidFill>
          </a:ln>
        </p:spPr>
        <p:txBody>
          <a:bodyPr wrap="square" rtlCol="0">
            <a:spAutoFit/>
          </a:bodyPr>
          <a:lstStyle/>
          <a:p>
            <a:r>
              <a:rPr lang="en-GB" dirty="0" smtClean="0"/>
              <a:t>She used to look barely human.  Now she’s beautiful but it seems like a spell or illusion.</a:t>
            </a:r>
            <a:endParaRPr lang="en-GB" dirty="0"/>
          </a:p>
        </p:txBody>
      </p:sp>
      <p:sp>
        <p:nvSpPr>
          <p:cNvPr id="20" name="TextBox 19"/>
          <p:cNvSpPr txBox="1"/>
          <p:nvPr/>
        </p:nvSpPr>
        <p:spPr>
          <a:xfrm>
            <a:off x="142844" y="5214950"/>
            <a:ext cx="2428860" cy="1200329"/>
          </a:xfrm>
          <a:prstGeom prst="rect">
            <a:avLst/>
          </a:prstGeom>
          <a:noFill/>
          <a:ln w="38100">
            <a:solidFill>
              <a:schemeClr val="accent6">
                <a:lumMod val="60000"/>
                <a:lumOff val="40000"/>
              </a:schemeClr>
            </a:solidFill>
          </a:ln>
        </p:spPr>
        <p:txBody>
          <a:bodyPr wrap="square" rtlCol="0">
            <a:spAutoFit/>
          </a:bodyPr>
          <a:lstStyle/>
          <a:p>
            <a:r>
              <a:rPr lang="en-GB" dirty="0" smtClean="0"/>
              <a:t>Again, </a:t>
            </a:r>
            <a:r>
              <a:rPr lang="en-GB" dirty="0" err="1" smtClean="0"/>
              <a:t>Melia</a:t>
            </a:r>
            <a:r>
              <a:rPr lang="en-GB" dirty="0" smtClean="0"/>
              <a:t> appears proud of her ruined condition and immoral new life. </a:t>
            </a:r>
            <a:endParaRPr lang="en-GB" dirty="0"/>
          </a:p>
        </p:txBody>
      </p:sp>
      <p:sp>
        <p:nvSpPr>
          <p:cNvPr id="21" name="TextBox 20"/>
          <p:cNvSpPr txBox="1"/>
          <p:nvPr/>
        </p:nvSpPr>
        <p:spPr>
          <a:xfrm>
            <a:off x="7143768" y="4786322"/>
            <a:ext cx="1785950" cy="1754326"/>
          </a:xfrm>
          <a:prstGeom prst="rect">
            <a:avLst/>
          </a:prstGeom>
          <a:noFill/>
          <a:ln w="38100">
            <a:solidFill>
              <a:srgbClr val="92D050"/>
            </a:solidFill>
          </a:ln>
        </p:spPr>
        <p:txBody>
          <a:bodyPr wrap="square" rtlCol="0">
            <a:spAutoFit/>
          </a:bodyPr>
          <a:lstStyle/>
          <a:p>
            <a:r>
              <a:rPr lang="en-GB" dirty="0" smtClean="0"/>
              <a:t>This nightmarish image contrasts with the illusion of </a:t>
            </a:r>
            <a:r>
              <a:rPr lang="en-GB" dirty="0" err="1" smtClean="0"/>
              <a:t>Melia’s</a:t>
            </a:r>
            <a:r>
              <a:rPr lang="en-GB" dirty="0" smtClean="0"/>
              <a:t> glamorous new life.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blinds(horizontal)">
                                      <p:cBhvr>
                                        <p:cTn id="11" dur="5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xit" presetSubtype="10" fill="hold" grpId="0" nodeType="clickEffect">
                                  <p:stCondLst>
                                    <p:cond delay="0"/>
                                  </p:stCondLst>
                                  <p:childTnLst>
                                    <p:animEffect transition="out" filter="blinds(horizontal)">
                                      <p:cBhvr>
                                        <p:cTn id="15" dur="500"/>
                                        <p:tgtEl>
                                          <p:spTgt spid="10"/>
                                        </p:tgtEl>
                                      </p:cBhvr>
                                    </p:animEffect>
                                    <p:set>
                                      <p:cBhvr>
                                        <p:cTn id="16" dur="1" fill="hold">
                                          <p:stCondLst>
                                            <p:cond delay="499"/>
                                          </p:stCondLst>
                                        </p:cTn>
                                        <p:tgtEl>
                                          <p:spTgt spid="10"/>
                                        </p:tgtEl>
                                        <p:attrNameLst>
                                          <p:attrName>style.visibility</p:attrName>
                                        </p:attrNameLst>
                                      </p:cBhvr>
                                      <p:to>
                                        <p:strVal val="hidden"/>
                                      </p:to>
                                    </p:set>
                                  </p:childTnLst>
                                </p:cTn>
                              </p:par>
                            </p:childTnLst>
                          </p:cTn>
                        </p:par>
                        <p:par>
                          <p:cTn id="17" fill="hold">
                            <p:stCondLst>
                              <p:cond delay="500"/>
                            </p:stCondLst>
                            <p:childTnLst>
                              <p:par>
                                <p:cTn id="18" presetID="3" presetClass="entr" presetSubtype="10"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blinds(horizontal)">
                                      <p:cBhvr>
                                        <p:cTn id="20" dur="500"/>
                                        <p:tgtEl>
                                          <p:spTgt spid="19"/>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xit" presetSubtype="10" fill="hold" grpId="0" nodeType="clickEffect">
                                  <p:stCondLst>
                                    <p:cond delay="0"/>
                                  </p:stCondLst>
                                  <p:childTnLst>
                                    <p:animEffect transition="out" filter="blinds(horizontal)">
                                      <p:cBhvr>
                                        <p:cTn id="24" dur="500"/>
                                        <p:tgtEl>
                                          <p:spTgt spid="11"/>
                                        </p:tgtEl>
                                      </p:cBhvr>
                                    </p:animEffect>
                                    <p:set>
                                      <p:cBhvr>
                                        <p:cTn id="25" dur="1" fill="hold">
                                          <p:stCondLst>
                                            <p:cond delay="499"/>
                                          </p:stCondLst>
                                        </p:cTn>
                                        <p:tgtEl>
                                          <p:spTgt spid="11"/>
                                        </p:tgtEl>
                                        <p:attrNameLst>
                                          <p:attrName>style.visibility</p:attrName>
                                        </p:attrNameLst>
                                      </p:cBhvr>
                                      <p:to>
                                        <p:strVal val="hidden"/>
                                      </p:to>
                                    </p:set>
                                  </p:childTnLst>
                                </p:cTn>
                              </p:par>
                            </p:childTnLst>
                          </p:cTn>
                        </p:par>
                        <p:par>
                          <p:cTn id="26" fill="hold">
                            <p:stCondLst>
                              <p:cond delay="500"/>
                            </p:stCondLst>
                            <p:childTnLst>
                              <p:par>
                                <p:cTn id="27" presetID="3" presetClass="entr" presetSubtype="10" fill="hold" grpId="0" nodeType="afterEffect">
                                  <p:stCondLst>
                                    <p:cond delay="0"/>
                                  </p:stCondLst>
                                  <p:childTnLst>
                                    <p:set>
                                      <p:cBhvr>
                                        <p:cTn id="28" dur="1" fill="hold">
                                          <p:stCondLst>
                                            <p:cond delay="0"/>
                                          </p:stCondLst>
                                        </p:cTn>
                                        <p:tgtEl>
                                          <p:spTgt spid="20"/>
                                        </p:tgtEl>
                                        <p:attrNameLst>
                                          <p:attrName>style.visibility</p:attrName>
                                        </p:attrNameLst>
                                      </p:cBhvr>
                                      <p:to>
                                        <p:strVal val="visible"/>
                                      </p:to>
                                    </p:set>
                                    <p:animEffect transition="in" filter="blinds(horizontal)">
                                      <p:cBhvr>
                                        <p:cTn id="29" dur="500"/>
                                        <p:tgtEl>
                                          <p:spTgt spid="20"/>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xit" presetSubtype="10" fill="hold" grpId="0" nodeType="clickEffect">
                                  <p:stCondLst>
                                    <p:cond delay="0"/>
                                  </p:stCondLst>
                                  <p:childTnLst>
                                    <p:animEffect transition="out" filter="blinds(horizontal)">
                                      <p:cBhvr>
                                        <p:cTn id="33" dur="500"/>
                                        <p:tgtEl>
                                          <p:spTgt spid="15"/>
                                        </p:tgtEl>
                                      </p:cBhvr>
                                    </p:animEffect>
                                    <p:set>
                                      <p:cBhvr>
                                        <p:cTn id="34" dur="1" fill="hold">
                                          <p:stCondLst>
                                            <p:cond delay="499"/>
                                          </p:stCondLst>
                                        </p:cTn>
                                        <p:tgtEl>
                                          <p:spTgt spid="15"/>
                                        </p:tgtEl>
                                        <p:attrNameLst>
                                          <p:attrName>style.visibility</p:attrName>
                                        </p:attrNameLst>
                                      </p:cBhvr>
                                      <p:to>
                                        <p:strVal val="hidden"/>
                                      </p:to>
                                    </p:set>
                                  </p:childTnLst>
                                </p:cTn>
                              </p:par>
                            </p:childTnLst>
                          </p:cTn>
                        </p:par>
                        <p:par>
                          <p:cTn id="35" fill="hold">
                            <p:stCondLst>
                              <p:cond delay="500"/>
                            </p:stCondLst>
                            <p:childTnLst>
                              <p:par>
                                <p:cTn id="36" presetID="3" presetClass="entr" presetSubtype="10"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blinds(horizontal)">
                                      <p:cBhvr>
                                        <p:cTn id="3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15" grpId="0" animBg="1"/>
      <p:bldP spid="18" grpId="0" animBg="1"/>
      <p:bldP spid="19" grpId="0" animBg="1"/>
      <p:bldP spid="20" grpId="0" animBg="1"/>
      <p:bldP spid="2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14480" y="2071678"/>
            <a:ext cx="4929222" cy="35719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5000628" y="2500306"/>
            <a:ext cx="2071702" cy="35719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1714480" y="3357562"/>
            <a:ext cx="2714644" cy="285752"/>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1714480" y="3000372"/>
            <a:ext cx="1000132" cy="285752"/>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p:cNvSpPr/>
          <p:nvPr/>
        </p:nvSpPr>
        <p:spPr>
          <a:xfrm>
            <a:off x="5000628" y="3357562"/>
            <a:ext cx="500066" cy="285752"/>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4500562" y="3357562"/>
            <a:ext cx="428628" cy="285752"/>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285720" y="357166"/>
            <a:ext cx="2857520" cy="1200329"/>
          </a:xfrm>
          <a:prstGeom prst="rect">
            <a:avLst/>
          </a:prstGeom>
          <a:noFill/>
          <a:ln w="38100">
            <a:solidFill>
              <a:schemeClr val="bg1">
                <a:lumMod val="75000"/>
              </a:schemeClr>
            </a:solidFill>
          </a:ln>
        </p:spPr>
        <p:txBody>
          <a:bodyPr wrap="square" rtlCol="0">
            <a:spAutoFit/>
          </a:bodyPr>
          <a:lstStyle/>
          <a:p>
            <a:r>
              <a:rPr lang="en-GB" dirty="0" smtClean="0"/>
              <a:t>How would you describe the country girl’s feelings towards ‘</a:t>
            </a:r>
            <a:r>
              <a:rPr lang="en-GB" dirty="0" err="1" smtClean="0"/>
              <a:t>Melia’s</a:t>
            </a:r>
            <a:r>
              <a:rPr lang="en-GB" dirty="0" smtClean="0"/>
              <a:t> new clothes? </a:t>
            </a:r>
            <a:endParaRPr lang="en-GB" dirty="0"/>
          </a:p>
        </p:txBody>
      </p:sp>
      <p:cxnSp>
        <p:nvCxnSpPr>
          <p:cNvPr id="13" name="Straight Arrow Connector 12"/>
          <p:cNvCxnSpPr/>
          <p:nvPr/>
        </p:nvCxnSpPr>
        <p:spPr>
          <a:xfrm>
            <a:off x="1000100" y="1571612"/>
            <a:ext cx="642942" cy="571504"/>
          </a:xfrm>
          <a:prstGeom prst="straightConnector1">
            <a:avLst/>
          </a:prstGeom>
          <a:ln w="1905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000892" y="857232"/>
            <a:ext cx="1714512" cy="923330"/>
          </a:xfrm>
          <a:prstGeom prst="rect">
            <a:avLst/>
          </a:prstGeom>
          <a:noFill/>
          <a:ln w="38100">
            <a:solidFill>
              <a:schemeClr val="bg1">
                <a:lumMod val="75000"/>
              </a:schemeClr>
            </a:solidFill>
          </a:ln>
        </p:spPr>
        <p:txBody>
          <a:bodyPr wrap="square" rtlCol="0">
            <a:spAutoFit/>
          </a:bodyPr>
          <a:lstStyle/>
          <a:p>
            <a:r>
              <a:rPr lang="en-GB" dirty="0" smtClean="0"/>
              <a:t>What does the word ‘strut’ suggest?</a:t>
            </a:r>
            <a:endParaRPr lang="en-GB" dirty="0"/>
          </a:p>
        </p:txBody>
      </p:sp>
      <p:cxnSp>
        <p:nvCxnSpPr>
          <p:cNvPr id="16" name="Straight Arrow Connector 15"/>
          <p:cNvCxnSpPr/>
          <p:nvPr/>
        </p:nvCxnSpPr>
        <p:spPr>
          <a:xfrm rot="10800000" flipV="1">
            <a:off x="6929454" y="1785926"/>
            <a:ext cx="1071570" cy="642942"/>
          </a:xfrm>
          <a:prstGeom prst="straightConnector1">
            <a:avLst/>
          </a:prstGeom>
          <a:ln w="1905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142844" y="3714752"/>
            <a:ext cx="1428760" cy="2862322"/>
          </a:xfrm>
          <a:prstGeom prst="rect">
            <a:avLst/>
          </a:prstGeom>
          <a:noFill/>
          <a:ln w="38100">
            <a:solidFill>
              <a:schemeClr val="accent4">
                <a:lumMod val="60000"/>
                <a:lumOff val="40000"/>
              </a:schemeClr>
            </a:solidFill>
          </a:ln>
        </p:spPr>
        <p:txBody>
          <a:bodyPr wrap="square" rtlCol="0">
            <a:spAutoFit/>
          </a:bodyPr>
          <a:lstStyle/>
          <a:p>
            <a:r>
              <a:rPr lang="en-GB" dirty="0" smtClean="0"/>
              <a:t>What adjective could you use to describe ‘</a:t>
            </a:r>
            <a:r>
              <a:rPr lang="en-GB" dirty="0" err="1" smtClean="0"/>
              <a:t>Melia’s</a:t>
            </a:r>
            <a:r>
              <a:rPr lang="en-GB" dirty="0" smtClean="0"/>
              <a:t> tone?  How does she appear to be acting?</a:t>
            </a:r>
            <a:endParaRPr lang="en-GB" dirty="0"/>
          </a:p>
        </p:txBody>
      </p:sp>
      <p:cxnSp>
        <p:nvCxnSpPr>
          <p:cNvPr id="19" name="Straight Arrow Connector 18"/>
          <p:cNvCxnSpPr/>
          <p:nvPr/>
        </p:nvCxnSpPr>
        <p:spPr>
          <a:xfrm rot="5400000" flipH="1" flipV="1">
            <a:off x="1071538" y="3214686"/>
            <a:ext cx="500066" cy="500066"/>
          </a:xfrm>
          <a:prstGeom prst="straightConnector1">
            <a:avLst/>
          </a:prstGeom>
          <a:ln w="19050">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928794" y="4357694"/>
            <a:ext cx="2071702" cy="1200329"/>
          </a:xfrm>
          <a:prstGeom prst="rect">
            <a:avLst/>
          </a:prstGeom>
          <a:noFill/>
          <a:ln w="38100">
            <a:solidFill>
              <a:schemeClr val="bg1">
                <a:lumMod val="75000"/>
              </a:schemeClr>
            </a:solidFill>
          </a:ln>
        </p:spPr>
        <p:txBody>
          <a:bodyPr wrap="square" rtlCol="0">
            <a:spAutoFit/>
          </a:bodyPr>
          <a:lstStyle/>
          <a:p>
            <a:r>
              <a:rPr lang="en-GB" dirty="0" smtClean="0"/>
              <a:t>What is ‘</a:t>
            </a:r>
            <a:r>
              <a:rPr lang="en-GB" dirty="0" err="1" smtClean="0"/>
              <a:t>Melia</a:t>
            </a:r>
            <a:r>
              <a:rPr lang="en-GB" dirty="0" smtClean="0"/>
              <a:t> suggesting the country girl doesn’t quite understand?</a:t>
            </a:r>
            <a:endParaRPr lang="en-GB" dirty="0"/>
          </a:p>
        </p:txBody>
      </p:sp>
      <p:cxnSp>
        <p:nvCxnSpPr>
          <p:cNvPr id="22" name="Straight Arrow Connector 21"/>
          <p:cNvCxnSpPr/>
          <p:nvPr/>
        </p:nvCxnSpPr>
        <p:spPr>
          <a:xfrm rot="16200000" flipV="1">
            <a:off x="2750331" y="3893347"/>
            <a:ext cx="571504" cy="357190"/>
          </a:xfrm>
          <a:prstGeom prst="straightConnector1">
            <a:avLst/>
          </a:prstGeom>
          <a:ln w="19050">
            <a:solidFill>
              <a:schemeClr val="bg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4143372" y="4357694"/>
            <a:ext cx="2357454" cy="1200329"/>
          </a:xfrm>
          <a:prstGeom prst="rect">
            <a:avLst/>
          </a:prstGeom>
          <a:noFill/>
          <a:ln w="38100">
            <a:solidFill>
              <a:schemeClr val="accent6">
                <a:lumMod val="60000"/>
                <a:lumOff val="40000"/>
              </a:schemeClr>
            </a:solidFill>
          </a:ln>
        </p:spPr>
        <p:txBody>
          <a:bodyPr wrap="square" rtlCol="0">
            <a:spAutoFit/>
          </a:bodyPr>
          <a:lstStyle/>
          <a:p>
            <a:r>
              <a:rPr lang="en-GB" dirty="0" smtClean="0"/>
              <a:t>Why could the use of the pronoun ‘you’ be considered ambiguous?</a:t>
            </a:r>
            <a:endParaRPr lang="en-GB" dirty="0"/>
          </a:p>
        </p:txBody>
      </p:sp>
      <p:cxnSp>
        <p:nvCxnSpPr>
          <p:cNvPr id="25" name="Straight Arrow Connector 24"/>
          <p:cNvCxnSpPr/>
          <p:nvPr/>
        </p:nvCxnSpPr>
        <p:spPr>
          <a:xfrm rot="10800000">
            <a:off x="4929190" y="3786190"/>
            <a:ext cx="857256" cy="571504"/>
          </a:xfrm>
          <a:prstGeom prst="straightConnector1">
            <a:avLst/>
          </a:prstGeom>
          <a:ln w="19050">
            <a:solidFill>
              <a:schemeClr val="accent6">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643702" y="4357694"/>
            <a:ext cx="1857388" cy="1200329"/>
          </a:xfrm>
          <a:prstGeom prst="rect">
            <a:avLst/>
          </a:prstGeom>
          <a:noFill/>
          <a:ln w="38100">
            <a:solidFill>
              <a:schemeClr val="accent4">
                <a:lumMod val="60000"/>
                <a:lumOff val="40000"/>
              </a:schemeClr>
            </a:solidFill>
          </a:ln>
        </p:spPr>
        <p:txBody>
          <a:bodyPr wrap="square" rtlCol="0">
            <a:spAutoFit/>
          </a:bodyPr>
          <a:lstStyle/>
          <a:p>
            <a:r>
              <a:rPr lang="en-GB" dirty="0" smtClean="0"/>
              <a:t>What is ironic about ‘</a:t>
            </a:r>
            <a:r>
              <a:rPr lang="en-GB" dirty="0" err="1" smtClean="0"/>
              <a:t>Melia’s</a:t>
            </a:r>
            <a:r>
              <a:rPr lang="en-GB" dirty="0" smtClean="0"/>
              <a:t> use of the word ‘</a:t>
            </a:r>
            <a:r>
              <a:rPr lang="en-GB" dirty="0" err="1" smtClean="0"/>
              <a:t>ain’t</a:t>
            </a:r>
            <a:r>
              <a:rPr lang="en-GB" dirty="0" smtClean="0"/>
              <a:t>’?</a:t>
            </a:r>
            <a:endParaRPr lang="en-GB" dirty="0"/>
          </a:p>
        </p:txBody>
      </p:sp>
      <p:cxnSp>
        <p:nvCxnSpPr>
          <p:cNvPr id="29" name="Straight Arrow Connector 28"/>
          <p:cNvCxnSpPr/>
          <p:nvPr/>
        </p:nvCxnSpPr>
        <p:spPr>
          <a:xfrm rot="10800000">
            <a:off x="5572132" y="3714752"/>
            <a:ext cx="1571636" cy="642942"/>
          </a:xfrm>
          <a:prstGeom prst="straightConnector1">
            <a:avLst/>
          </a:prstGeom>
          <a:ln>
            <a:solidFill>
              <a:schemeClr val="accent4">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643042" y="2000240"/>
            <a:ext cx="5929354" cy="1754326"/>
          </a:xfrm>
          <a:prstGeom prst="rect">
            <a:avLst/>
          </a:prstGeom>
        </p:spPr>
        <p:txBody>
          <a:bodyPr wrap="square">
            <a:spAutoFit/>
          </a:bodyPr>
          <a:lstStyle/>
          <a:p>
            <a:pPr>
              <a:lnSpc>
                <a:spcPct val="150000"/>
              </a:lnSpc>
            </a:pPr>
            <a:r>
              <a:rPr lang="en-GB" dirty="0" smtClean="0">
                <a:latin typeface="Comic Sans MS" pitchFamily="66" charset="0"/>
              </a:rPr>
              <a:t>"I wish I had feathers, a fine sweeping gown,</a:t>
            </a:r>
            <a:br>
              <a:rPr lang="en-GB" dirty="0" smtClean="0">
                <a:latin typeface="Comic Sans MS" pitchFamily="66" charset="0"/>
              </a:rPr>
            </a:br>
            <a:r>
              <a:rPr lang="en-GB" dirty="0" smtClean="0">
                <a:latin typeface="Comic Sans MS" pitchFamily="66" charset="0"/>
              </a:rPr>
              <a:t>And a delicate face, and could strut about Town!"</a:t>
            </a:r>
            <a:br>
              <a:rPr lang="en-GB" dirty="0" smtClean="0">
                <a:latin typeface="Comic Sans MS" pitchFamily="66" charset="0"/>
              </a:rPr>
            </a:br>
            <a:r>
              <a:rPr lang="en-GB" dirty="0" smtClean="0">
                <a:latin typeface="Comic Sans MS" pitchFamily="66" charset="0"/>
              </a:rPr>
              <a:t>"My dear a raw country girl, such as you be,</a:t>
            </a:r>
            <a:br>
              <a:rPr lang="en-GB" dirty="0" smtClean="0">
                <a:latin typeface="Comic Sans MS" pitchFamily="66" charset="0"/>
              </a:rPr>
            </a:br>
            <a:r>
              <a:rPr lang="en-GB" dirty="0" smtClean="0">
                <a:latin typeface="Comic Sans MS" pitchFamily="66" charset="0"/>
              </a:rPr>
              <a:t>Cannot quite expect that. You  </a:t>
            </a:r>
            <a:r>
              <a:rPr lang="en-GB" dirty="0" err="1" smtClean="0">
                <a:latin typeface="Comic Sans MS" pitchFamily="66" charset="0"/>
              </a:rPr>
              <a:t>ain't</a:t>
            </a:r>
            <a:r>
              <a:rPr lang="en-GB" dirty="0" smtClean="0">
                <a:latin typeface="Comic Sans MS" pitchFamily="66" charset="0"/>
              </a:rPr>
              <a:t> ruined," said she.</a:t>
            </a:r>
            <a:endParaRPr lang="en-GB" dirty="0">
              <a:latin typeface="Comic Sans MS" pitchFamily="66" charset="0"/>
            </a:endParaRPr>
          </a:p>
        </p:txBody>
      </p:sp>
      <p:sp>
        <p:nvSpPr>
          <p:cNvPr id="30" name="TextBox 29"/>
          <p:cNvSpPr txBox="1"/>
          <p:nvPr/>
        </p:nvSpPr>
        <p:spPr>
          <a:xfrm>
            <a:off x="285720" y="642918"/>
            <a:ext cx="2857520" cy="923330"/>
          </a:xfrm>
          <a:prstGeom prst="rect">
            <a:avLst/>
          </a:prstGeom>
          <a:noFill/>
          <a:ln w="38100">
            <a:solidFill>
              <a:schemeClr val="bg1">
                <a:lumMod val="75000"/>
              </a:schemeClr>
            </a:solidFill>
          </a:ln>
        </p:spPr>
        <p:txBody>
          <a:bodyPr wrap="square" rtlCol="0">
            <a:spAutoFit/>
          </a:bodyPr>
          <a:lstStyle/>
          <a:p>
            <a:r>
              <a:rPr lang="en-GB" dirty="0" smtClean="0"/>
              <a:t>Country girl is envious of </a:t>
            </a:r>
            <a:r>
              <a:rPr lang="en-GB" dirty="0" err="1" smtClean="0"/>
              <a:t>Melia’s</a:t>
            </a:r>
            <a:r>
              <a:rPr lang="en-GB" dirty="0" smtClean="0"/>
              <a:t> outward appearance and riches.</a:t>
            </a:r>
            <a:endParaRPr lang="en-GB" dirty="0"/>
          </a:p>
        </p:txBody>
      </p:sp>
      <p:sp>
        <p:nvSpPr>
          <p:cNvPr id="31" name="TextBox 30"/>
          <p:cNvSpPr txBox="1"/>
          <p:nvPr/>
        </p:nvSpPr>
        <p:spPr>
          <a:xfrm>
            <a:off x="7000892" y="857232"/>
            <a:ext cx="1714512" cy="923330"/>
          </a:xfrm>
          <a:prstGeom prst="rect">
            <a:avLst/>
          </a:prstGeom>
          <a:noFill/>
          <a:ln w="38100">
            <a:solidFill>
              <a:schemeClr val="bg1">
                <a:lumMod val="75000"/>
              </a:schemeClr>
            </a:solidFill>
          </a:ln>
        </p:spPr>
        <p:txBody>
          <a:bodyPr wrap="square" rtlCol="0">
            <a:spAutoFit/>
          </a:bodyPr>
          <a:lstStyle/>
          <a:p>
            <a:r>
              <a:rPr lang="en-GB" dirty="0" smtClean="0"/>
              <a:t>Suggests </a:t>
            </a:r>
            <a:r>
              <a:rPr lang="en-GB" dirty="0" err="1" smtClean="0"/>
              <a:t>Melia’s</a:t>
            </a:r>
            <a:r>
              <a:rPr lang="en-GB" dirty="0" smtClean="0"/>
              <a:t> new confidence in society.</a:t>
            </a:r>
            <a:endParaRPr lang="en-GB" dirty="0"/>
          </a:p>
        </p:txBody>
      </p:sp>
      <p:sp>
        <p:nvSpPr>
          <p:cNvPr id="32" name="TextBox 31"/>
          <p:cNvSpPr txBox="1"/>
          <p:nvPr/>
        </p:nvSpPr>
        <p:spPr>
          <a:xfrm>
            <a:off x="214282" y="3714752"/>
            <a:ext cx="1357322" cy="1754326"/>
          </a:xfrm>
          <a:prstGeom prst="rect">
            <a:avLst/>
          </a:prstGeom>
          <a:noFill/>
          <a:ln w="38100">
            <a:solidFill>
              <a:schemeClr val="accent4">
                <a:lumMod val="60000"/>
                <a:lumOff val="40000"/>
              </a:schemeClr>
            </a:solidFill>
          </a:ln>
        </p:spPr>
        <p:txBody>
          <a:bodyPr wrap="square" rtlCol="0">
            <a:spAutoFit/>
          </a:bodyPr>
          <a:lstStyle/>
          <a:p>
            <a:r>
              <a:rPr lang="en-GB" dirty="0" smtClean="0"/>
              <a:t>Patronising – </a:t>
            </a:r>
            <a:r>
              <a:rPr lang="en-GB" dirty="0" err="1" smtClean="0"/>
              <a:t>Melia</a:t>
            </a:r>
            <a:r>
              <a:rPr lang="en-GB" dirty="0" smtClean="0"/>
              <a:t> acts as if she is better than the country girl.</a:t>
            </a:r>
            <a:endParaRPr lang="en-GB" dirty="0"/>
          </a:p>
        </p:txBody>
      </p:sp>
      <p:sp>
        <p:nvSpPr>
          <p:cNvPr id="33" name="TextBox 32"/>
          <p:cNvSpPr txBox="1"/>
          <p:nvPr/>
        </p:nvSpPr>
        <p:spPr>
          <a:xfrm>
            <a:off x="1928794" y="4357694"/>
            <a:ext cx="2071702" cy="1477328"/>
          </a:xfrm>
          <a:prstGeom prst="rect">
            <a:avLst/>
          </a:prstGeom>
          <a:noFill/>
          <a:ln w="38100">
            <a:solidFill>
              <a:schemeClr val="bg1">
                <a:lumMod val="75000"/>
              </a:schemeClr>
            </a:solidFill>
          </a:ln>
        </p:spPr>
        <p:txBody>
          <a:bodyPr wrap="square" rtlCol="0">
            <a:spAutoFit/>
          </a:bodyPr>
          <a:lstStyle/>
          <a:p>
            <a:r>
              <a:rPr lang="en-GB" dirty="0" err="1" smtClean="0"/>
              <a:t>Melia</a:t>
            </a:r>
            <a:r>
              <a:rPr lang="en-GB" dirty="0" smtClean="0"/>
              <a:t> says the country girl doesn’t quite understand the cost of moral ruin.</a:t>
            </a:r>
            <a:endParaRPr lang="en-GB" dirty="0"/>
          </a:p>
        </p:txBody>
      </p:sp>
      <p:sp>
        <p:nvSpPr>
          <p:cNvPr id="34" name="TextBox 33"/>
          <p:cNvSpPr txBox="1"/>
          <p:nvPr/>
        </p:nvSpPr>
        <p:spPr>
          <a:xfrm>
            <a:off x="4143372" y="4357694"/>
            <a:ext cx="2357454" cy="1200329"/>
          </a:xfrm>
          <a:prstGeom prst="rect">
            <a:avLst/>
          </a:prstGeom>
          <a:noFill/>
          <a:ln w="38100">
            <a:solidFill>
              <a:schemeClr val="accent6">
                <a:lumMod val="60000"/>
                <a:lumOff val="40000"/>
              </a:schemeClr>
            </a:solidFill>
          </a:ln>
        </p:spPr>
        <p:txBody>
          <a:bodyPr wrap="square" rtlCol="0">
            <a:spAutoFit/>
          </a:bodyPr>
          <a:lstStyle/>
          <a:p>
            <a:r>
              <a:rPr lang="en-GB" dirty="0" smtClean="0"/>
              <a:t>Ambiguous – country girl isn’t morally ruined but could be in poverty.</a:t>
            </a:r>
            <a:endParaRPr lang="en-GB" dirty="0"/>
          </a:p>
        </p:txBody>
      </p:sp>
      <p:sp>
        <p:nvSpPr>
          <p:cNvPr id="35" name="TextBox 34"/>
          <p:cNvSpPr txBox="1"/>
          <p:nvPr/>
        </p:nvSpPr>
        <p:spPr>
          <a:xfrm>
            <a:off x="7000892" y="2928934"/>
            <a:ext cx="1857388" cy="1200329"/>
          </a:xfrm>
          <a:prstGeom prst="rect">
            <a:avLst/>
          </a:prstGeom>
          <a:noFill/>
          <a:ln w="38100">
            <a:solidFill>
              <a:schemeClr val="accent4">
                <a:lumMod val="60000"/>
                <a:lumOff val="40000"/>
              </a:schemeClr>
            </a:solidFill>
          </a:ln>
        </p:spPr>
        <p:txBody>
          <a:bodyPr wrap="square" rtlCol="0">
            <a:spAutoFit/>
          </a:bodyPr>
          <a:lstStyle/>
          <a:p>
            <a:r>
              <a:rPr lang="en-GB" dirty="0" smtClean="0"/>
              <a:t>Irony – language reminds us of where she’s come from.</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blinds(horizontal)">
                                      <p:cBhvr>
                                        <p:cTn id="11" dur="500"/>
                                        <p:tgtEl>
                                          <p:spTgt spid="30"/>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xit" presetSubtype="10" fill="hold" grpId="0" nodeType="clickEffect">
                                  <p:stCondLst>
                                    <p:cond delay="0"/>
                                  </p:stCondLst>
                                  <p:childTnLst>
                                    <p:animEffect transition="out" filter="blinds(horizontal)">
                                      <p:cBhvr>
                                        <p:cTn id="15" dur="500"/>
                                        <p:tgtEl>
                                          <p:spTgt spid="14"/>
                                        </p:tgtEl>
                                      </p:cBhvr>
                                    </p:animEffect>
                                    <p:set>
                                      <p:cBhvr>
                                        <p:cTn id="16" dur="1" fill="hold">
                                          <p:stCondLst>
                                            <p:cond delay="499"/>
                                          </p:stCondLst>
                                        </p:cTn>
                                        <p:tgtEl>
                                          <p:spTgt spid="14"/>
                                        </p:tgtEl>
                                        <p:attrNameLst>
                                          <p:attrName>style.visibility</p:attrName>
                                        </p:attrNameLst>
                                      </p:cBhvr>
                                      <p:to>
                                        <p:strVal val="hidden"/>
                                      </p:to>
                                    </p:set>
                                  </p:childTnLst>
                                </p:cTn>
                              </p:par>
                            </p:childTnLst>
                          </p:cTn>
                        </p:par>
                        <p:par>
                          <p:cTn id="17" fill="hold">
                            <p:stCondLst>
                              <p:cond delay="500"/>
                            </p:stCondLst>
                            <p:childTnLst>
                              <p:par>
                                <p:cTn id="18" presetID="3" presetClass="entr" presetSubtype="10" fill="hold" grpId="0" nodeType="after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blinds(horizontal)">
                                      <p:cBhvr>
                                        <p:cTn id="20" dur="500"/>
                                        <p:tgtEl>
                                          <p:spTgt spid="31"/>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xit" presetSubtype="10" fill="hold" grpId="0" nodeType="clickEffect">
                                  <p:stCondLst>
                                    <p:cond delay="0"/>
                                  </p:stCondLst>
                                  <p:childTnLst>
                                    <p:animEffect transition="out" filter="blinds(horizontal)">
                                      <p:cBhvr>
                                        <p:cTn id="24" dur="500"/>
                                        <p:tgtEl>
                                          <p:spTgt spid="17"/>
                                        </p:tgtEl>
                                      </p:cBhvr>
                                    </p:animEffect>
                                    <p:set>
                                      <p:cBhvr>
                                        <p:cTn id="25" dur="1" fill="hold">
                                          <p:stCondLst>
                                            <p:cond delay="499"/>
                                          </p:stCondLst>
                                        </p:cTn>
                                        <p:tgtEl>
                                          <p:spTgt spid="17"/>
                                        </p:tgtEl>
                                        <p:attrNameLst>
                                          <p:attrName>style.visibility</p:attrName>
                                        </p:attrNameLst>
                                      </p:cBhvr>
                                      <p:to>
                                        <p:strVal val="hidden"/>
                                      </p:to>
                                    </p:set>
                                  </p:childTnLst>
                                </p:cTn>
                              </p:par>
                            </p:childTnLst>
                          </p:cTn>
                        </p:par>
                        <p:par>
                          <p:cTn id="26" fill="hold">
                            <p:stCondLst>
                              <p:cond delay="500"/>
                            </p:stCondLst>
                            <p:childTnLst>
                              <p:par>
                                <p:cTn id="27" presetID="3" presetClass="entr" presetSubtype="10" fill="hold" grpId="0" nodeType="after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blinds(horizontal)">
                                      <p:cBhvr>
                                        <p:cTn id="29" dur="500"/>
                                        <p:tgtEl>
                                          <p:spTgt spid="32"/>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xit" presetSubtype="10" fill="hold" grpId="0" nodeType="clickEffect">
                                  <p:stCondLst>
                                    <p:cond delay="0"/>
                                  </p:stCondLst>
                                  <p:childTnLst>
                                    <p:animEffect transition="out" filter="blinds(horizontal)">
                                      <p:cBhvr>
                                        <p:cTn id="33" dur="500"/>
                                        <p:tgtEl>
                                          <p:spTgt spid="20"/>
                                        </p:tgtEl>
                                      </p:cBhvr>
                                    </p:animEffect>
                                    <p:set>
                                      <p:cBhvr>
                                        <p:cTn id="34" dur="1" fill="hold">
                                          <p:stCondLst>
                                            <p:cond delay="499"/>
                                          </p:stCondLst>
                                        </p:cTn>
                                        <p:tgtEl>
                                          <p:spTgt spid="20"/>
                                        </p:tgtEl>
                                        <p:attrNameLst>
                                          <p:attrName>style.visibility</p:attrName>
                                        </p:attrNameLst>
                                      </p:cBhvr>
                                      <p:to>
                                        <p:strVal val="hidden"/>
                                      </p:to>
                                    </p:set>
                                  </p:childTnLst>
                                </p:cTn>
                              </p:par>
                            </p:childTnLst>
                          </p:cTn>
                        </p:par>
                        <p:par>
                          <p:cTn id="35" fill="hold">
                            <p:stCondLst>
                              <p:cond delay="500"/>
                            </p:stCondLst>
                            <p:childTnLst>
                              <p:par>
                                <p:cTn id="36" presetID="3" presetClass="entr" presetSubtype="10" fill="hold" grpId="0" nodeType="afterEffect">
                                  <p:stCondLst>
                                    <p:cond delay="0"/>
                                  </p:stCondLst>
                                  <p:childTnLst>
                                    <p:set>
                                      <p:cBhvr>
                                        <p:cTn id="37" dur="1" fill="hold">
                                          <p:stCondLst>
                                            <p:cond delay="0"/>
                                          </p:stCondLst>
                                        </p:cTn>
                                        <p:tgtEl>
                                          <p:spTgt spid="33"/>
                                        </p:tgtEl>
                                        <p:attrNameLst>
                                          <p:attrName>style.visibility</p:attrName>
                                        </p:attrNameLst>
                                      </p:cBhvr>
                                      <p:to>
                                        <p:strVal val="visible"/>
                                      </p:to>
                                    </p:set>
                                    <p:animEffect transition="in" filter="blinds(horizontal)">
                                      <p:cBhvr>
                                        <p:cTn id="38" dur="500"/>
                                        <p:tgtEl>
                                          <p:spTgt spid="33"/>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xit" presetSubtype="10" fill="hold" grpId="0" nodeType="clickEffect">
                                  <p:stCondLst>
                                    <p:cond delay="0"/>
                                  </p:stCondLst>
                                  <p:childTnLst>
                                    <p:animEffect transition="out" filter="blinds(horizontal)">
                                      <p:cBhvr>
                                        <p:cTn id="42" dur="500"/>
                                        <p:tgtEl>
                                          <p:spTgt spid="23"/>
                                        </p:tgtEl>
                                      </p:cBhvr>
                                    </p:animEffect>
                                    <p:set>
                                      <p:cBhvr>
                                        <p:cTn id="43" dur="1" fill="hold">
                                          <p:stCondLst>
                                            <p:cond delay="499"/>
                                          </p:stCondLst>
                                        </p:cTn>
                                        <p:tgtEl>
                                          <p:spTgt spid="23"/>
                                        </p:tgtEl>
                                        <p:attrNameLst>
                                          <p:attrName>style.visibility</p:attrName>
                                        </p:attrNameLst>
                                      </p:cBhvr>
                                      <p:to>
                                        <p:strVal val="hidden"/>
                                      </p:to>
                                    </p:set>
                                  </p:childTnLst>
                                </p:cTn>
                              </p:par>
                            </p:childTnLst>
                          </p:cTn>
                        </p:par>
                        <p:par>
                          <p:cTn id="44" fill="hold">
                            <p:stCondLst>
                              <p:cond delay="500"/>
                            </p:stCondLst>
                            <p:childTnLst>
                              <p:par>
                                <p:cTn id="45" presetID="3" presetClass="entr" presetSubtype="10" fill="hold" grpId="0" nodeType="afterEffect">
                                  <p:stCondLst>
                                    <p:cond delay="0"/>
                                  </p:stCondLst>
                                  <p:childTnLst>
                                    <p:set>
                                      <p:cBhvr>
                                        <p:cTn id="46" dur="1" fill="hold">
                                          <p:stCondLst>
                                            <p:cond delay="0"/>
                                          </p:stCondLst>
                                        </p:cTn>
                                        <p:tgtEl>
                                          <p:spTgt spid="34"/>
                                        </p:tgtEl>
                                        <p:attrNameLst>
                                          <p:attrName>style.visibility</p:attrName>
                                        </p:attrNameLst>
                                      </p:cBhvr>
                                      <p:to>
                                        <p:strVal val="visible"/>
                                      </p:to>
                                    </p:set>
                                    <p:animEffect transition="in" filter="blinds(horizontal)">
                                      <p:cBhvr>
                                        <p:cTn id="47" dur="500"/>
                                        <p:tgtEl>
                                          <p:spTgt spid="3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xit" presetSubtype="10" fill="hold" grpId="0" nodeType="clickEffect">
                                  <p:stCondLst>
                                    <p:cond delay="0"/>
                                  </p:stCondLst>
                                  <p:childTnLst>
                                    <p:animEffect transition="out" filter="blinds(horizontal)">
                                      <p:cBhvr>
                                        <p:cTn id="51" dur="500"/>
                                        <p:tgtEl>
                                          <p:spTgt spid="27"/>
                                        </p:tgtEl>
                                      </p:cBhvr>
                                    </p:animEffect>
                                    <p:set>
                                      <p:cBhvr>
                                        <p:cTn id="52" dur="1" fill="hold">
                                          <p:stCondLst>
                                            <p:cond delay="499"/>
                                          </p:stCondLst>
                                        </p:cTn>
                                        <p:tgtEl>
                                          <p:spTgt spid="27"/>
                                        </p:tgtEl>
                                        <p:attrNameLst>
                                          <p:attrName>style.visibility</p:attrName>
                                        </p:attrNameLst>
                                      </p:cBhvr>
                                      <p:to>
                                        <p:strVal val="hidden"/>
                                      </p:to>
                                    </p:set>
                                  </p:childTnLst>
                                </p:cTn>
                              </p:par>
                            </p:childTnLst>
                          </p:cTn>
                        </p:par>
                        <p:par>
                          <p:cTn id="53" fill="hold">
                            <p:stCondLst>
                              <p:cond delay="500"/>
                            </p:stCondLst>
                            <p:childTnLst>
                              <p:par>
                                <p:cTn id="54" presetID="3" presetClass="entr" presetSubtype="10" fill="hold" grpId="0" nodeType="after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blinds(horizontal)">
                                      <p:cBhvr>
                                        <p:cTn id="56"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7" grpId="0" animBg="1"/>
      <p:bldP spid="20" grpId="0" animBg="1"/>
      <p:bldP spid="23" grpId="0" animBg="1"/>
      <p:bldP spid="27" grpId="0" animBg="1"/>
      <p:bldP spid="30" grpId="0" animBg="1"/>
      <p:bldP spid="31" grpId="0" animBg="1"/>
      <p:bldP spid="32" grpId="0" animBg="1"/>
      <p:bldP spid="33" grpId="0" animBg="1"/>
      <p:bldP spid="34" grpId="0" animBg="1"/>
      <p:bldP spid="3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1086</Words>
  <Application>Microsoft Office PowerPoint</Application>
  <PresentationFormat>On-screen Show (4:3)</PresentationFormat>
  <Paragraphs>91</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The Campion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smcbride</dc:creator>
  <cp:lastModifiedBy>smcbride</cp:lastModifiedBy>
  <cp:revision>3</cp:revision>
  <dcterms:created xsi:type="dcterms:W3CDTF">2012-03-05T11:55:14Z</dcterms:created>
  <dcterms:modified xsi:type="dcterms:W3CDTF">2012-03-05T12:23:21Z</dcterms:modified>
</cp:coreProperties>
</file>