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7995D85-7286-4A27-829B-BB7D1340F887}" type="datetimeFigureOut">
              <a:rPr lang="en-GB" smtClean="0"/>
              <a:t>02/05/2014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432FA9A0-051B-4237-8772-90294980797B}"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995D85-7286-4A27-829B-BB7D1340F887}" type="datetimeFigureOut">
              <a:rPr lang="en-GB" smtClean="0"/>
              <a:t>02/05/2014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FA9A0-051B-4237-8772-90294980797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995D85-7286-4A27-829B-BB7D1340F887}" type="datetimeFigureOut">
              <a:rPr lang="en-GB" smtClean="0"/>
              <a:t>02/05/2014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FA9A0-051B-4237-8772-90294980797B}"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7995D85-7286-4A27-829B-BB7D1340F887}" type="datetimeFigureOut">
              <a:rPr lang="en-GB" smtClean="0"/>
              <a:t>02/05/2014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FA9A0-051B-4237-8772-90294980797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7995D85-7286-4A27-829B-BB7D1340F887}" type="datetimeFigureOut">
              <a:rPr lang="en-GB" smtClean="0"/>
              <a:t>02/05/2014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32FA9A0-051B-4237-8772-90294980797B}"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995D85-7286-4A27-829B-BB7D1340F887}" type="datetimeFigureOut">
              <a:rPr lang="en-GB" smtClean="0"/>
              <a:t>02/05/2014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2FA9A0-051B-4237-8772-90294980797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7995D85-7286-4A27-829B-BB7D1340F887}" type="datetimeFigureOut">
              <a:rPr lang="en-GB" smtClean="0"/>
              <a:t>02/05/2014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32FA9A0-051B-4237-8772-90294980797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7995D85-7286-4A27-829B-BB7D1340F887}" type="datetimeFigureOut">
              <a:rPr lang="en-GB" smtClean="0"/>
              <a:t>02/05/2014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32FA9A0-051B-4237-8772-90294980797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995D85-7286-4A27-829B-BB7D1340F887}" type="datetimeFigureOut">
              <a:rPr lang="en-GB" smtClean="0"/>
              <a:t>02/05/2014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32FA9A0-051B-4237-8772-90294980797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7995D85-7286-4A27-829B-BB7D1340F887}" type="datetimeFigureOut">
              <a:rPr lang="en-GB" smtClean="0"/>
              <a:t>02/05/2014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32FA9A0-051B-4237-8772-90294980797B}"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7995D85-7286-4A27-829B-BB7D1340F887}" type="datetimeFigureOut">
              <a:rPr lang="en-GB" smtClean="0"/>
              <a:t>02/05/2014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432FA9A0-051B-4237-8772-90294980797B}"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7995D85-7286-4A27-829B-BB7D1340F887}" type="datetimeFigureOut">
              <a:rPr lang="en-GB" smtClean="0"/>
              <a:t>02/05/2014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32FA9A0-051B-4237-8772-90294980797B}"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Of Mice and Men</a:t>
            </a:r>
            <a:endParaRPr lang="en-GB" dirty="0"/>
          </a:p>
        </p:txBody>
      </p:sp>
      <p:sp>
        <p:nvSpPr>
          <p:cNvPr id="3" name="Subtitle 2"/>
          <p:cNvSpPr>
            <a:spLocks noGrp="1"/>
          </p:cNvSpPr>
          <p:nvPr>
            <p:ph type="subTitle" idx="1"/>
          </p:nvPr>
        </p:nvSpPr>
        <p:spPr/>
        <p:txBody>
          <a:bodyPr/>
          <a:lstStyle/>
          <a:p>
            <a:r>
              <a:rPr lang="en-GB" dirty="0" smtClean="0"/>
              <a:t>Chapter 1</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The dead mouse in </a:t>
            </a:r>
            <a:r>
              <a:rPr lang="en-GB" dirty="0" err="1" smtClean="0"/>
              <a:t>Lennie’s</a:t>
            </a:r>
            <a:r>
              <a:rPr lang="en-GB" dirty="0" smtClean="0"/>
              <a:t> pocket serves as a potent symbol of the end that awaits weak, unsuspecting creatures. After all, despite </a:t>
            </a:r>
            <a:r>
              <a:rPr lang="en-GB" dirty="0" err="1" smtClean="0"/>
              <a:t>Lennie’s</a:t>
            </a:r>
            <a:r>
              <a:rPr lang="en-GB" dirty="0" smtClean="0"/>
              <a:t> great physical size and strength, his childlike mental capabilities render him as helpless as a mouse.</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Steinbeck’s repeated comparisons between </a:t>
            </a:r>
            <a:r>
              <a:rPr lang="en-GB" dirty="0" err="1" smtClean="0"/>
              <a:t>Lennie</a:t>
            </a:r>
            <a:r>
              <a:rPr lang="en-GB" dirty="0" smtClean="0"/>
              <a:t> and animals (bears, horses, terriers) reinforce the impending sense of doom. </a:t>
            </a:r>
          </a:p>
          <a:p>
            <a:r>
              <a:rPr lang="en-GB" dirty="0" smtClean="0"/>
              <a:t>Animals in the story, from field mice to Candy’s dog to </a:t>
            </a:r>
            <a:r>
              <a:rPr lang="en-GB" dirty="0" err="1" smtClean="0"/>
              <a:t>Lennie’s</a:t>
            </a:r>
            <a:r>
              <a:rPr lang="en-GB" dirty="0" smtClean="0"/>
              <a:t> puppy, all die untimely deaths. </a:t>
            </a:r>
          </a:p>
          <a:p>
            <a:r>
              <a:rPr lang="en-GB" dirty="0" smtClean="0"/>
              <a:t>The novel’s tragic course of action seems even more inevitable when one considers </a:t>
            </a:r>
            <a:r>
              <a:rPr lang="en-GB" dirty="0" err="1" smtClean="0"/>
              <a:t>Lennie’s</a:t>
            </a:r>
            <a:r>
              <a:rPr lang="en-GB" dirty="0" smtClean="0"/>
              <a:t> troublesome behaviour that got George and </a:t>
            </a:r>
            <a:r>
              <a:rPr lang="en-GB" dirty="0" err="1" smtClean="0"/>
              <a:t>Lennie</a:t>
            </a:r>
            <a:r>
              <a:rPr lang="en-GB" dirty="0" smtClean="0"/>
              <a:t> chased out of Weed, and George’s anticipatory insistence that they designate a meeting place should any problems arise.</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Chapter 1</a:t>
            </a:r>
            <a:endParaRPr lang="en-GB" dirty="0"/>
          </a:p>
        </p:txBody>
      </p:sp>
      <p:sp>
        <p:nvSpPr>
          <p:cNvPr id="3" name="Content Placeholder 2"/>
          <p:cNvSpPr>
            <a:spLocks noGrp="1"/>
          </p:cNvSpPr>
          <p:nvPr>
            <p:ph idx="1"/>
          </p:nvPr>
        </p:nvSpPr>
        <p:spPr/>
        <p:txBody>
          <a:bodyPr>
            <a:normAutofit/>
          </a:bodyPr>
          <a:lstStyle/>
          <a:p>
            <a:r>
              <a:rPr lang="en-GB" dirty="0" smtClean="0"/>
              <a:t>The clearing into which </a:t>
            </a:r>
            <a:r>
              <a:rPr lang="en-GB" dirty="0" err="1" smtClean="0"/>
              <a:t>Lennie</a:t>
            </a:r>
            <a:r>
              <a:rPr lang="en-GB" dirty="0" smtClean="0"/>
              <a:t> and George wander evokes Eden in its serenity and beauty. </a:t>
            </a:r>
          </a:p>
          <a:p>
            <a:r>
              <a:rPr lang="en-GB" dirty="0" smtClean="0"/>
              <a:t>Steinbeck opens the novella with this idyllic scene, for it creates a background for the idealized friendship between the men and introduces the romanticized dream of farm life that they share. </a:t>
            </a:r>
          </a:p>
          <a:p>
            <a:r>
              <a:rPr lang="en-GB" dirty="0" smtClean="0"/>
              <a:t>The opening pages establish a sense of purity and perfection that the world, which will prove to be cruel and predatory, cannot sustain. </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Steinbeck also solidly establishes the relationship between George and </a:t>
            </a:r>
            <a:r>
              <a:rPr lang="en-GB" dirty="0" err="1" smtClean="0"/>
              <a:t>Lennie</a:t>
            </a:r>
            <a:r>
              <a:rPr lang="en-GB" dirty="0" smtClean="0"/>
              <a:t> within the first few pages of dialogue. Their speech is that of uneducated </a:t>
            </a:r>
            <a:r>
              <a:rPr lang="en-GB" dirty="0" err="1" smtClean="0"/>
              <a:t>laborers</a:t>
            </a:r>
            <a:r>
              <a:rPr lang="en-GB" dirty="0" smtClean="0"/>
              <a:t>, but is emotionally rich and often lyrical.</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Because George and </a:t>
            </a:r>
            <a:r>
              <a:rPr lang="en-GB" dirty="0" err="1" smtClean="0"/>
              <a:t>Lennie</a:t>
            </a:r>
            <a:r>
              <a:rPr lang="en-GB" dirty="0" smtClean="0"/>
              <a:t> are not particularly dynamic characters (neither of them changes significantly during the course of the narrative), the impression the reader gets from these early pages persists throughout the novella. </a:t>
            </a:r>
          </a:p>
          <a:p>
            <a:r>
              <a:rPr lang="en-GB" dirty="0" err="1" smtClean="0"/>
              <a:t>Lennie’s</a:t>
            </a:r>
            <a:r>
              <a:rPr lang="en-GB" dirty="0" smtClean="0"/>
              <a:t> and George’s behaviour is relatively static. </a:t>
            </a:r>
          </a:p>
          <a:p>
            <a:r>
              <a:rPr lang="en-GB" dirty="0" err="1" smtClean="0"/>
              <a:t>Lennie’s</a:t>
            </a:r>
            <a:r>
              <a:rPr lang="en-GB" dirty="0" smtClean="0"/>
              <a:t> sweet innocence, the undying devotion he relays to George, and his habit of petting soft things are his major defining traits from the opening pages to the final scene. </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Just as constant are George’s blustery rants about how much easier life would be without the burden of caring for </a:t>
            </a:r>
            <a:r>
              <a:rPr lang="en-GB" dirty="0" err="1" smtClean="0"/>
              <a:t>Lennie</a:t>
            </a:r>
            <a:r>
              <a:rPr lang="en-GB" dirty="0" smtClean="0"/>
              <a:t>, and unconvincing speeches that always end by revealing his love for and desire to protect his friend.</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Own opinions (possibly)  - George, and especially </a:t>
            </a:r>
            <a:r>
              <a:rPr lang="en-GB" dirty="0" err="1" smtClean="0"/>
              <a:t>Lennie</a:t>
            </a:r>
            <a:r>
              <a:rPr lang="en-GB" dirty="0" smtClean="0"/>
              <a:t>, are somewhat flat representations of purity, goodness, rather than convincing portraits of complex, conflicted human beings. </a:t>
            </a:r>
          </a:p>
          <a:p>
            <a:r>
              <a:rPr lang="en-GB" dirty="0"/>
              <a:t>I</a:t>
            </a:r>
            <a:r>
              <a:rPr lang="en-GB" dirty="0" smtClean="0"/>
              <a:t>n Steinbeck’s </a:t>
            </a:r>
            <a:r>
              <a:rPr lang="en-GB" i="1" dirty="0" smtClean="0"/>
              <a:t>Of Mice and Men</a:t>
            </a:r>
            <a:r>
              <a:rPr lang="en-GB" dirty="0" smtClean="0"/>
              <a:t>, the reader sympathizes with people who society and storytellers often deem unworthy because of their class, physical or mental capabilities, or the colour of their skin.</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85000" lnSpcReduction="20000"/>
          </a:bodyPr>
          <a:lstStyle/>
          <a:p>
            <a:pPr>
              <a:buNone/>
            </a:pPr>
            <a:r>
              <a:rPr lang="en-GB" dirty="0" smtClean="0"/>
              <a:t> George constantly tells about the farm they one day plan to own.</a:t>
            </a:r>
          </a:p>
          <a:p>
            <a:pPr>
              <a:buNone/>
            </a:pPr>
            <a:r>
              <a:rPr lang="en-GB" dirty="0" smtClean="0"/>
              <a:t>	 This piece of land represents a world in which the two men can live together just as they are, without dangers and without apologies. </a:t>
            </a:r>
          </a:p>
          <a:p>
            <a:pPr>
              <a:buNone/>
            </a:pPr>
            <a:r>
              <a:rPr lang="en-GB" dirty="0" smtClean="0"/>
              <a:t>No longer will they be run out of towns like Weed or be subject to the demeaning and backbreaking will of others. </a:t>
            </a:r>
          </a:p>
          <a:p>
            <a:pPr>
              <a:buNone/>
            </a:pPr>
            <a:r>
              <a:rPr lang="en-GB" dirty="0" smtClean="0"/>
              <a:t>As the novella progresses and their situation worsens, George and </a:t>
            </a:r>
            <a:r>
              <a:rPr lang="en-GB" dirty="0" err="1" smtClean="0"/>
              <a:t>Lennie’s</a:t>
            </a:r>
            <a:r>
              <a:rPr lang="en-GB" dirty="0" smtClean="0"/>
              <a:t> desire to attain the farm they dream about grows more desperate. </a:t>
            </a:r>
          </a:p>
          <a:p>
            <a:pPr>
              <a:buNone/>
            </a:pPr>
            <a:r>
              <a:rPr lang="en-GB" dirty="0" smtClean="0"/>
              <a:t>Their vision becomes so powerful that it will eventually attract other men, who will beg to be a part of it. George’s story of the farm, as well as George and </a:t>
            </a:r>
            <a:r>
              <a:rPr lang="en-GB" dirty="0" err="1" smtClean="0"/>
              <a:t>Lennie’s</a:t>
            </a:r>
            <a:r>
              <a:rPr lang="en-GB" dirty="0" smtClean="0"/>
              <a:t> mutual devotion, lays the groundwork for one of the novel’s dominant themes: the idealized sense of friendship among men.</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True to the nature of tragedy, Steinbeck makes the vision of the farm so beautiful and the fraternal bond between George and </a:t>
            </a:r>
            <a:r>
              <a:rPr lang="en-GB" dirty="0" err="1" smtClean="0"/>
              <a:t>Lennie</a:t>
            </a:r>
            <a:r>
              <a:rPr lang="en-GB" dirty="0" smtClean="0"/>
              <a:t> so strong in order to place his protagonists at a considerable height from which to fall. </a:t>
            </a:r>
          </a:p>
          <a:p>
            <a:r>
              <a:rPr lang="en-GB" dirty="0" smtClean="0"/>
              <a:t>From the very beginning, Steinbeck heavily foreshadows the doom that awaits the men. </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The clearing into which the two travellers stumble may resemble Eden, but it is, in fact, a world with dangers lurking at every turn. The rabbits that sit like “gray, sculptured stones” hurry for cover at the sound of footsteps, hinting at the predatory world that will finally destroy </a:t>
            </a:r>
            <a:r>
              <a:rPr lang="en-GB" dirty="0" err="1" smtClean="0"/>
              <a:t>Lennie</a:t>
            </a:r>
            <a:r>
              <a:rPr lang="en-GB" dirty="0" smtClean="0"/>
              <a:t> and George’s dream. </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TotalTime>
  <Words>560</Words>
  <Application>Microsoft Office PowerPoint</Application>
  <PresentationFormat>On-screen Show (4:3)</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Of Mice and Men</vt:lpstr>
      <vt:lpstr>Chapter 1</vt:lpstr>
      <vt:lpstr>Slide 3</vt:lpstr>
      <vt:lpstr>Slide 4</vt:lpstr>
      <vt:lpstr>Slide 5</vt:lpstr>
      <vt:lpstr>Slide 6</vt:lpstr>
      <vt:lpstr>Slide 7</vt:lpstr>
      <vt:lpstr>Slide 8</vt:lpstr>
      <vt:lpstr>Slide 9</vt:lpstr>
      <vt:lpstr>Slide 10</vt:lpstr>
      <vt:lpstr>Slide 11</vt:lpstr>
    </vt:vector>
  </TitlesOfParts>
  <Company>London Borough of Havering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 Mice and Men</dc:title>
  <dc:creator>Sanders Draper</dc:creator>
  <cp:lastModifiedBy>Sanders Draper</cp:lastModifiedBy>
  <cp:revision>2</cp:revision>
  <dcterms:created xsi:type="dcterms:W3CDTF">2014-05-02T05:45:04Z</dcterms:created>
  <dcterms:modified xsi:type="dcterms:W3CDTF">2014-05-02T06:07:47Z</dcterms:modified>
</cp:coreProperties>
</file>