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9" r:id="rId5"/>
    <p:sldId id="270" r:id="rId6"/>
    <p:sldId id="271" r:id="rId7"/>
    <p:sldId id="257" r:id="rId8"/>
    <p:sldId id="258" r:id="rId9"/>
    <p:sldId id="259" r:id="rId10"/>
    <p:sldId id="260" r:id="rId11"/>
    <p:sldId id="272" r:id="rId12"/>
    <p:sldId id="273" r:id="rId13"/>
    <p:sldId id="261" r:id="rId14"/>
    <p:sldId id="262" r:id="rId15"/>
    <p:sldId id="263" r:id="rId16"/>
    <p:sldId id="264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F5D3-8477-47F4-83F7-50994CA10959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BD61-68AF-4CC8-B9FA-11865566A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F5D3-8477-47F4-83F7-50994CA10959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BD61-68AF-4CC8-B9FA-11865566A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F5D3-8477-47F4-83F7-50994CA10959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BD61-68AF-4CC8-B9FA-11865566A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F5D3-8477-47F4-83F7-50994CA10959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BD61-68AF-4CC8-B9FA-11865566A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F5D3-8477-47F4-83F7-50994CA10959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BD61-68AF-4CC8-B9FA-11865566A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F5D3-8477-47F4-83F7-50994CA10959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BD61-68AF-4CC8-B9FA-11865566A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F5D3-8477-47F4-83F7-50994CA10959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BD61-68AF-4CC8-B9FA-11865566A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F5D3-8477-47F4-83F7-50994CA10959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BD61-68AF-4CC8-B9FA-11865566A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F5D3-8477-47F4-83F7-50994CA10959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BD61-68AF-4CC8-B9FA-11865566A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F5D3-8477-47F4-83F7-50994CA10959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BD61-68AF-4CC8-B9FA-11865566A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F5D3-8477-47F4-83F7-50994CA10959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BD61-68AF-4CC8-B9FA-11865566A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8000" contrast="-77000"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9F5D3-8477-47F4-83F7-50994CA10959}" type="datetimeFigureOut">
              <a:rPr lang="en-US" smtClean="0"/>
              <a:pPr/>
              <a:t>10/17/2012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6BD61-68AF-4CC8-B9FA-11865566A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omment_My_Last_Duchess.wma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F:\My%20Last%20Duchess\09_'My_Last_Duchess'_by_Robert_Browning.mp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1571612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AO1</a:t>
            </a: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 respond to texts critically and imaginatively, select and evaluate textual detail to illustrate and support interpretations.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AO2</a:t>
            </a: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 explain how language, structure and form contribute to writers’ presentation of ideas, themes and settings.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28794" y="357166"/>
            <a:ext cx="56749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/>
              <a:t>Learning objectives: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619250" y="908050"/>
            <a:ext cx="5184775" cy="3663950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GB" dirty="0"/>
              <a:t>The Count your master's known munificence</a:t>
            </a:r>
            <a:br>
              <a:rPr lang="en-GB" dirty="0"/>
            </a:br>
            <a:r>
              <a:rPr lang="en-GB" dirty="0"/>
              <a:t>Is ample warrant that no just pretence</a:t>
            </a:r>
            <a:br>
              <a:rPr lang="en-GB" dirty="0"/>
            </a:br>
            <a:r>
              <a:rPr lang="en-GB" dirty="0"/>
              <a:t>Of mine for dowry will be disallowed;</a:t>
            </a:r>
            <a:br>
              <a:rPr lang="en-GB" dirty="0"/>
            </a:br>
            <a:r>
              <a:rPr lang="en-GB" dirty="0"/>
              <a:t>Though his fair daughter's self, as I avowed</a:t>
            </a:r>
            <a:br>
              <a:rPr lang="en-GB" dirty="0"/>
            </a:br>
            <a:r>
              <a:rPr lang="en-GB" dirty="0"/>
              <a:t>At starting, is my object. Nay, we'll go</a:t>
            </a:r>
            <a:br>
              <a:rPr lang="en-GB" dirty="0"/>
            </a:br>
            <a:r>
              <a:rPr lang="en-GB" dirty="0"/>
              <a:t>Together down, sir. Notice Neptune, though,</a:t>
            </a:r>
            <a:br>
              <a:rPr lang="en-GB" dirty="0"/>
            </a:br>
            <a:r>
              <a:rPr lang="en-GB" dirty="0"/>
              <a:t>Taming a sea-horse, thought a rarity,</a:t>
            </a:r>
            <a:br>
              <a:rPr lang="en-GB" dirty="0"/>
            </a:br>
            <a:r>
              <a:rPr lang="en-GB" dirty="0"/>
              <a:t>Which Claus of Innsbruck cast in bronze for me!</a:t>
            </a:r>
            <a:br>
              <a:rPr lang="en-GB" dirty="0"/>
            </a:br>
            <a:endParaRPr lang="en-GB" dirty="0"/>
          </a:p>
          <a:p>
            <a:pPr>
              <a:lnSpc>
                <a:spcPct val="130000"/>
              </a:lnSpc>
            </a:pPr>
            <a:r>
              <a:rPr lang="en-GB" dirty="0"/>
              <a:t>Robert Browning (1812-1889)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19250" y="836613"/>
            <a:ext cx="7056438" cy="1655762"/>
            <a:chOff x="1020" y="527"/>
            <a:chExt cx="4445" cy="1043"/>
          </a:xfrm>
        </p:grpSpPr>
        <p:sp>
          <p:nvSpPr>
            <p:cNvPr id="11279" name="Text Box 5"/>
            <p:cNvSpPr txBox="1">
              <a:spLocks noChangeArrowheads="1"/>
            </p:cNvSpPr>
            <p:nvPr/>
          </p:nvSpPr>
          <p:spPr bwMode="auto">
            <a:xfrm>
              <a:off x="4105" y="663"/>
              <a:ext cx="1360" cy="556"/>
            </a:xfrm>
            <a:prstGeom prst="rect">
              <a:avLst/>
            </a:prstGeom>
            <a:solidFill>
              <a:srgbClr val="993366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>
                  <a:solidFill>
                    <a:srgbClr val="FFFF00"/>
                  </a:solidFill>
                </a:rPr>
                <a:t>He is talking to an emissary of his future wife’s father</a:t>
              </a:r>
            </a:p>
          </p:txBody>
        </p:sp>
        <p:sp>
          <p:nvSpPr>
            <p:cNvPr id="11280" name="Rectangle 6"/>
            <p:cNvSpPr>
              <a:spLocks noChangeArrowheads="1"/>
            </p:cNvSpPr>
            <p:nvPr/>
          </p:nvSpPr>
          <p:spPr bwMode="auto">
            <a:xfrm>
              <a:off x="1020" y="527"/>
              <a:ext cx="2949" cy="1043"/>
            </a:xfrm>
            <a:prstGeom prst="rect">
              <a:avLst/>
            </a:prstGeom>
            <a:noFill/>
            <a:ln w="38100">
              <a:solidFill>
                <a:srgbClr val="99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0" y="1412875"/>
            <a:ext cx="3203575" cy="882650"/>
            <a:chOff x="0" y="890"/>
            <a:chExt cx="2018" cy="556"/>
          </a:xfrm>
        </p:grpSpPr>
        <p:sp>
          <p:nvSpPr>
            <p:cNvPr id="11277" name="Text Box 8"/>
            <p:cNvSpPr txBox="1">
              <a:spLocks noChangeArrowheads="1"/>
            </p:cNvSpPr>
            <p:nvPr/>
          </p:nvSpPr>
          <p:spPr bwMode="auto">
            <a:xfrm>
              <a:off x="0" y="890"/>
              <a:ext cx="953" cy="556"/>
            </a:xfrm>
            <a:prstGeom prst="rect">
              <a:avLst/>
            </a:prstGeom>
            <a:solidFill>
              <a:srgbClr val="993366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>
                  <a:solidFill>
                    <a:srgbClr val="FFFF00"/>
                  </a:solidFill>
                </a:rPr>
                <a:t>Money for marrying his daughter</a:t>
              </a:r>
            </a:p>
          </p:txBody>
        </p:sp>
        <p:sp>
          <p:nvSpPr>
            <p:cNvPr id="11278" name="Line 9"/>
            <p:cNvSpPr>
              <a:spLocks noChangeShapeType="1"/>
            </p:cNvSpPr>
            <p:nvPr/>
          </p:nvSpPr>
          <p:spPr bwMode="auto">
            <a:xfrm>
              <a:off x="975" y="1026"/>
              <a:ext cx="1043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0" y="2060575"/>
            <a:ext cx="6300788" cy="1387475"/>
            <a:chOff x="0" y="1298"/>
            <a:chExt cx="3969" cy="874"/>
          </a:xfrm>
        </p:grpSpPr>
        <p:sp>
          <p:nvSpPr>
            <p:cNvPr id="11275" name="Text Box 10"/>
            <p:cNvSpPr txBox="1">
              <a:spLocks noChangeArrowheads="1"/>
            </p:cNvSpPr>
            <p:nvPr/>
          </p:nvSpPr>
          <p:spPr bwMode="auto">
            <a:xfrm>
              <a:off x="0" y="1616"/>
              <a:ext cx="930" cy="556"/>
            </a:xfrm>
            <a:prstGeom prst="rect">
              <a:avLst/>
            </a:prstGeom>
            <a:solidFill>
              <a:srgbClr val="993366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 dirty="0">
                  <a:solidFill>
                    <a:srgbClr val="FFFF00"/>
                  </a:solidFill>
                </a:rPr>
                <a:t>And a beautiful wife to boot</a:t>
              </a:r>
            </a:p>
          </p:txBody>
        </p:sp>
        <p:sp>
          <p:nvSpPr>
            <p:cNvPr id="11276" name="Rectangle 11"/>
            <p:cNvSpPr>
              <a:spLocks noChangeArrowheads="1"/>
            </p:cNvSpPr>
            <p:nvPr/>
          </p:nvSpPr>
          <p:spPr bwMode="auto">
            <a:xfrm>
              <a:off x="975" y="1298"/>
              <a:ext cx="2994" cy="499"/>
            </a:xfrm>
            <a:prstGeom prst="rect">
              <a:avLst/>
            </a:prstGeom>
            <a:noFill/>
            <a:ln w="38100">
              <a:solidFill>
                <a:srgbClr val="CC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3" name="Text Box 14"/>
          <p:cNvSpPr txBox="1">
            <a:spLocks noChangeArrowheads="1"/>
          </p:cNvSpPr>
          <p:nvPr/>
        </p:nvSpPr>
        <p:spPr bwMode="auto">
          <a:xfrm>
            <a:off x="6551612" y="2285992"/>
            <a:ext cx="2592388" cy="1127125"/>
          </a:xfrm>
          <a:prstGeom prst="rect">
            <a:avLst/>
          </a:prstGeom>
          <a:solidFill>
            <a:srgbClr val="993366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dirty="0">
                <a:solidFill>
                  <a:srgbClr val="FFFF00"/>
                </a:solidFill>
              </a:rPr>
              <a:t>He returns to material things; all his money and power will never buy him love though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643306" y="5143512"/>
            <a:ext cx="4960944" cy="830997"/>
          </a:xfrm>
          <a:prstGeom prst="rect">
            <a:avLst/>
          </a:prstGeom>
          <a:solidFill>
            <a:srgbClr val="993366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>
                <a:solidFill>
                  <a:srgbClr val="FFFF00"/>
                </a:solidFill>
              </a:rPr>
              <a:t>young woman's "faults" were qualities like compassion, modesty, humility, delight in simple pleasures, and courtesy to those who served her.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0" y="4643446"/>
            <a:ext cx="3527425" cy="1127125"/>
          </a:xfrm>
          <a:prstGeom prst="rect">
            <a:avLst/>
          </a:prstGeom>
          <a:solidFill>
            <a:srgbClr val="993366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dirty="0">
                <a:solidFill>
                  <a:srgbClr val="FFFF00"/>
                </a:solidFill>
              </a:rPr>
              <a:t>The Duke doesn’t realise how much of himself he has given away in his criticism of his former wife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43702" y="6429396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hlinkClick r:id="rId2" action="ppaction://hlinkfile"/>
              </a:rPr>
              <a:t>Commentary</a:t>
            </a:r>
            <a:endParaRPr lang="en-GB" sz="24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714480" y="3071810"/>
            <a:ext cx="7072362" cy="1565142"/>
            <a:chOff x="1714480" y="3071810"/>
            <a:chExt cx="7072362" cy="1565142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714480" y="3786190"/>
              <a:ext cx="4429156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714480" y="3429000"/>
              <a:ext cx="3357586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214678" y="3071810"/>
              <a:ext cx="2643206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5715008" y="3929066"/>
              <a:ext cx="3071834" cy="707886"/>
            </a:xfrm>
            <a:prstGeom prst="rect">
              <a:avLst/>
            </a:prstGeom>
            <a:solidFill>
              <a:srgbClr val="993366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 dirty="0" smtClean="0">
                  <a:solidFill>
                    <a:srgbClr val="FFFF00"/>
                  </a:solidFill>
                </a:rPr>
                <a:t>Is this a threat to any future wife?</a:t>
              </a:r>
            </a:p>
            <a:p>
              <a:pPr algn="ctr">
                <a:spcBef>
                  <a:spcPct val="50000"/>
                </a:spcBef>
              </a:pPr>
              <a:r>
                <a:rPr lang="en-GB" sz="1600" b="1" dirty="0" smtClean="0">
                  <a:solidFill>
                    <a:srgbClr val="FFFF00"/>
                  </a:solidFill>
                </a:rPr>
                <a:t>She too must conform, or else…</a:t>
              </a:r>
              <a:endParaRPr lang="en-GB" sz="1600" b="1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nimBg="1"/>
      <p:bldP spid="61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214290"/>
            <a:ext cx="4009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Language</a:t>
            </a: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0" y="1000108"/>
            <a:ext cx="9144000" cy="5985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 b="1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Avoids </a:t>
            </a:r>
            <a:r>
              <a:rPr lang="en-GB" sz="2400" b="1" dirty="0" smtClean="0"/>
              <a:t>figurative language </a:t>
            </a:r>
            <a:r>
              <a:rPr lang="en-GB" sz="2400" dirty="0" smtClean="0"/>
              <a:t>in his poem, relying on diction and the rhythm of speech, to give the natural rhythm of conversation.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/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Enjambment (run on lines) gives the verse the natural easy movement of conversation.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/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>
                <a:solidFill>
                  <a:srgbClr val="000000"/>
                </a:solidFill>
                <a:latin typeface="Calibri" pitchFamily="32" charset="0"/>
              </a:rPr>
              <a:t>Blunt</a:t>
            </a: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 language – deliberately belittles the things she enjoyed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Strategies of </a:t>
            </a:r>
            <a:r>
              <a:rPr lang="en-GB" sz="2400" b="1" dirty="0" smtClean="0">
                <a:solidFill>
                  <a:srgbClr val="000000"/>
                </a:solidFill>
              </a:rPr>
              <a:t>argument and persuasion</a:t>
            </a:r>
            <a:endParaRPr lang="en-GB" sz="24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>
                <a:solidFill>
                  <a:srgbClr val="000000"/>
                </a:solidFill>
              </a:rPr>
              <a:t>Repetition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1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25463"/>
            <a:ext cx="8572528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en-GB" sz="44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SimSun"/>
                <a:cs typeface="Mangal" pitchFamily="2"/>
              </a:rPr>
              <a:t>Ambiguity and Irony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/>
                <a:cs typeface="Times New Roman" pitchFamily="18" charset="0"/>
              </a:rPr>
              <a:t/>
            </a:r>
            <a:b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SimSun"/>
                <a:cs typeface="Times New Roman" pitchFamily="18" charset="0"/>
              </a:rPr>
            </a:br>
            <a:r>
              <a:rPr lang="en-GB" sz="2400" dirty="0" smtClean="0"/>
              <a:t>This poem is one in which the relationship between appearance and reality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/>
                <a:cs typeface="Times New Roman" pitchFamily="18" charset="0"/>
              </a:rPr>
              <a:t>is important</a:t>
            </a:r>
            <a:r>
              <a:rPr lang="en-GB" sz="2400" dirty="0" smtClean="0">
                <a:solidFill>
                  <a:srgbClr val="000000"/>
                </a:solidFill>
                <a:ea typeface="SimSun"/>
                <a:cs typeface="Times New Roman" pitchFamily="18" charset="0"/>
              </a:rPr>
              <a:t> -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/>
                <a:cs typeface="Times New Roman" pitchFamily="18" charset="0"/>
              </a:rPr>
              <a:t>between what things seem and what they really are.</a:t>
            </a:r>
            <a:r>
              <a:rPr lang="en-GB" sz="2400" dirty="0" smtClean="0">
                <a:solidFill>
                  <a:srgbClr val="000000"/>
                </a:solidFill>
                <a:ea typeface="SimSun"/>
                <a:cs typeface="Times New Roman" pitchFamily="18" charset="0"/>
              </a:rPr>
              <a:t> 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SimSun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/>
                <a:cs typeface="Times New Roman" pitchFamily="18" charset="0"/>
              </a:rPr>
              <a:t>On the surface it is an account of a polite negotiation between the Duke and  an envoy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/>
                <a:cs typeface="Times New Roman" pitchFamily="18" charset="0"/>
              </a:rPr>
              <a:t> to discuss a possible marriage proposal which is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ea typeface="SimSun"/>
                <a:cs typeface="Times New Roman" pitchFamily="18" charset="0"/>
              </a:rPr>
              <a:t>made more interesting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/>
                <a:cs typeface="Times New Roman" pitchFamily="18" charset="0"/>
              </a:rPr>
              <a:t>by the host's decision to show his privileged guest a masterpiece by a great portrait painter (something few visitors would be allowed to see: notice that the portrait is not in a public area </a:t>
            </a:r>
            <a:r>
              <a:rPr kumimoji="0" lang="en-GB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SimSun"/>
                <a:cs typeface="Times New Roman" pitchFamily="18" charset="0"/>
              </a:rPr>
              <a:t>but </a:t>
            </a:r>
            <a:r>
              <a:rPr kumimoji="0" lang="en-GB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SimSun"/>
                <a:cs typeface="Times New Roman" pitchFamily="18" charset="0"/>
              </a:rPr>
              <a:t>upstairs).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l"/>
              </a:tabLst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SimSun"/>
              <a:cs typeface="Mangal" pitchFamily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SimSun"/>
                <a:cs typeface="Mangal" pitchFamily="2"/>
              </a:rPr>
              <a:t>Beneath the surface is a terrible story of ruthless and dictatorial power - of the Duke's disapproval of the natural and innocent behaviour of his naïve wife.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14282" y="428604"/>
            <a:ext cx="871540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Comparing poems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AO3: </a:t>
            </a: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Make comparisons and explain links between texts, evaluating writers’ different ways of expressing meaning and achieving effects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 l="13793" t="32151" r="13742" b="6610"/>
          <a:stretch>
            <a:fillRect/>
          </a:stretch>
        </p:blipFill>
        <p:spPr bwMode="auto">
          <a:xfrm>
            <a:off x="714348" y="1500175"/>
            <a:ext cx="764386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69331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Compare the ways that jealousy is explored and presented through the central characters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 ‘Medusa’ and ‘My Last Duchess’.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20" y="6211669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Use the Venn diagram to find the </a:t>
            </a:r>
            <a:r>
              <a:rPr lang="en-GB" b="1" dirty="0" smtClean="0"/>
              <a:t>differences</a:t>
            </a:r>
            <a:r>
              <a:rPr lang="en-GB" dirty="0" smtClean="0"/>
              <a:t> and </a:t>
            </a:r>
            <a:r>
              <a:rPr lang="en-GB" b="1" dirty="0" smtClean="0"/>
              <a:t>similarities</a:t>
            </a:r>
            <a:r>
              <a:rPr lang="en-GB" dirty="0" smtClean="0"/>
              <a:t> between the two poems.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6211669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Use the Venn diagram to find the </a:t>
            </a:r>
            <a:r>
              <a:rPr lang="en-GB" b="1" dirty="0" smtClean="0"/>
              <a:t>differences</a:t>
            </a:r>
            <a:r>
              <a:rPr lang="en-GB" dirty="0" smtClean="0"/>
              <a:t> and </a:t>
            </a:r>
            <a:r>
              <a:rPr lang="en-GB" b="1" dirty="0" smtClean="0"/>
              <a:t>similarities</a:t>
            </a:r>
            <a:r>
              <a:rPr lang="en-GB" dirty="0" smtClean="0"/>
              <a:t> between the two poems.</a:t>
            </a:r>
            <a:endParaRPr lang="en-GB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mbria" pitchFamily="18" charset="0"/>
              </a:rPr>
              <a:t>Compare the ways that the relationship between husband and wife is presented in ‘My Last Duchess’ and ‘Singh Song!’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 l="13377" t="30939" r="12371" b="6845"/>
          <a:stretch>
            <a:fillRect/>
          </a:stretch>
        </p:blipFill>
        <p:spPr bwMode="auto">
          <a:xfrm>
            <a:off x="1069548" y="1226127"/>
            <a:ext cx="7004904" cy="440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6211669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Use the Venn diagram to find the </a:t>
            </a:r>
            <a:r>
              <a:rPr lang="en-GB" b="1" dirty="0" smtClean="0"/>
              <a:t>differences</a:t>
            </a:r>
            <a:r>
              <a:rPr lang="en-GB" dirty="0" smtClean="0"/>
              <a:t> and </a:t>
            </a:r>
            <a:r>
              <a:rPr lang="en-GB" b="1" dirty="0" smtClean="0"/>
              <a:t>similarities</a:t>
            </a:r>
            <a:r>
              <a:rPr lang="en-GB" dirty="0" smtClean="0"/>
              <a:t> between the two poems.</a:t>
            </a:r>
            <a:endParaRPr lang="en-GB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4291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z="2400" dirty="0" smtClean="0"/>
              <a:t>Compare the ways that character and voice is created in ‘My Last Duchess’ and ‘Singh Song!’</a:t>
            </a:r>
            <a:endParaRPr lang="en-GB" sz="2400" b="1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 l="13377" t="30939" r="12371" b="6845"/>
          <a:stretch>
            <a:fillRect/>
          </a:stretch>
        </p:blipFill>
        <p:spPr bwMode="auto">
          <a:xfrm>
            <a:off x="1069548" y="1226127"/>
            <a:ext cx="7004904" cy="440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are the themes of ‘My Last Duchess’?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643050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Jealousy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500306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Arrogance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3357562"/>
            <a:ext cx="35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Women as Objects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4286256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Pride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5072074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Relationship between Art and Mortality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-87347"/>
            <a:ext cx="9144000" cy="703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hlinkClick r:id="rId2" action="ppaction://hlinkfile"/>
              </a:rPr>
              <a:t>My Last Duchess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US" sz="16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FERRARA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That's my last Duchess painted on the wall,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Looking as if she were alive. I call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That piece a wonder, now: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Pandolf's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hands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Worked busily a day, and there she stands.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Will't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please you sit and look at her? I said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"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Pandolf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" by design, for never read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Strangers like you that pictured countenance,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 depth and passion of its earnest glance,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But to myself they turned (since none puts by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 curtain I have drawn for you, but I)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And seemed they would ask me, if they durst,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How such a glance came there; so not the first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Are you to turn and ask thus. Sir, 'twas not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Her husband's presence only, called that spot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Of joy into the Duchess's cheek: perhaps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Pandolf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chanced to say "Her mantle laps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Over my lady's wrist too much," or Paint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Must never hope to reproduce the faint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Half flush that dies along her throat": such stuff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 courtesy, she thought, and cause enough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For calling up that spot of you. She had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 heart--how shall I say?--too soon made glad,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Too easily impressed; she liked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whate'er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She looked on, and her looks went everywhere.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Sir, 'twas all one! My favor at her breast,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 dropping of the daylight in the West,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 bough of cherries some officious fool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Broke in the orchard for her, the white mule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She rode with round the terrace--all and each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Would draw from her alike the approving speech,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Or blush, at least. She thanked men--good! but thanked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Somehow--I know not how--as if she ranked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My gift of a nine-hundred-years-old name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With anybody's gift. Who'd stoop to blame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 sort of trifling? Even had you skill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 speech--(which I have not)--to make your will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Quite clear to such a one, and say, "Just this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Or that in you disgusts me; here you miss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Or there exceed the mark"--and if she let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Herself be lessoned so, nor plainly set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her wits to yours, forsooth, and made excuse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E'en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then would be some stooping; and I choose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Never to stoop. Oh sir, she smiled, no doubt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Whene'er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I passed her; but who passed without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Much the same smile? This grew; I gave commands;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Then all smiles stopped together. There she stands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As if alive.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Will't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please you rise? We'll meet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 company below, then. I repeat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 Count your master's known munificence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 ample warrant that no just pretense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Of mine dowry will be disallowed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Though his fair daughter's self, as I avowed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At starting, is my object. Nay, we'll go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Together down, sir. Notice Neptune, though,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Taming a sea horse, thought a rarity,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Which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laus of Innsbruck cast in bronze for me!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</a:rPr>
              <a:t> Robert Browning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00063" y="214313"/>
            <a:ext cx="8150225" cy="1050925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dirty="0" smtClean="0"/>
              <a:t>Summary of Poem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928670"/>
            <a:ext cx="8721725" cy="5929330"/>
          </a:xfrm>
        </p:spPr>
        <p:txBody>
          <a:bodyPr lIns="0" tIns="0" rIns="0" bIns="0">
            <a:normAutofit/>
          </a:bodyPr>
          <a:lstStyle/>
          <a:p>
            <a:pPr lvl="1" indent="-308610" algn="l" eaLnBrk="1" hangingPunct="1">
              <a:lnSpc>
                <a:spcPct val="95000"/>
              </a:lnSpc>
              <a:spcBef>
                <a:spcPct val="0"/>
              </a:spcBef>
              <a:buClr>
                <a:schemeClr val="bg1"/>
              </a:buClr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 indent="-308610" algn="l" eaLnBrk="1" hangingPunct="1">
              <a:lnSpc>
                <a:spcPct val="95000"/>
              </a:lnSpc>
              <a:spcBef>
                <a:spcPct val="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The Duke is talking to a visitor, a Count’s envoy, about a portrait of his dead wife.</a:t>
            </a:r>
          </a:p>
          <a:p>
            <a:pPr lvl="1" indent="-308610" algn="l" eaLnBrk="1" hangingPunct="1">
              <a:lnSpc>
                <a:spcPct val="95000"/>
              </a:lnSpc>
              <a:spcBef>
                <a:spcPct val="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 indent="-308610" algn="l" eaLnBrk="1" hangingPunct="1">
              <a:lnSpc>
                <a:spcPct val="95000"/>
              </a:lnSpc>
              <a:spcBef>
                <a:spcPct val="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He says she used to smile and have a laugh with everyone, and it annoyed him that she treated him just like everyone else.</a:t>
            </a:r>
          </a:p>
          <a:p>
            <a:pPr lvl="1" indent="-308610" algn="l" eaLnBrk="1" hangingPunct="1">
              <a:lnSpc>
                <a:spcPct val="95000"/>
              </a:lnSpc>
              <a:spcBef>
                <a:spcPct val="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 indent="-308610" algn="l" eaLnBrk="1" hangingPunct="1">
              <a:lnSpc>
                <a:spcPct val="95000"/>
              </a:lnSpc>
              <a:spcBef>
                <a:spcPct val="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He acted to stop the Duchess flirting </a:t>
            </a:r>
          </a:p>
          <a:p>
            <a:pPr lvl="1" indent="-308610" algn="l" eaLnBrk="1" hangingPunct="1">
              <a:lnSpc>
                <a:spcPct val="95000"/>
              </a:lnSpc>
              <a:spcBef>
                <a:spcPct val="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 indent="-308610" algn="l" eaLnBrk="1" hangingPunct="1">
              <a:lnSpc>
                <a:spcPct val="95000"/>
              </a:lnSpc>
              <a:spcBef>
                <a:spcPct val="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We suspect her death may have been a bit suspicious.</a:t>
            </a:r>
          </a:p>
          <a:p>
            <a:pPr lvl="1" indent="-308610" algn="l" eaLnBrk="1" hangingPunct="1">
              <a:lnSpc>
                <a:spcPct val="95000"/>
              </a:lnSpc>
              <a:spcBef>
                <a:spcPct val="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1" indent="-308610" algn="l" eaLnBrk="1" hangingPunct="1">
              <a:lnSpc>
                <a:spcPct val="95000"/>
              </a:lnSpc>
              <a:spcBef>
                <a:spcPct val="0"/>
              </a:spcBef>
              <a:buClr>
                <a:schemeClr val="bg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The Duke is planning to marry a new wife.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Investigating Character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Using the information you gathered in groups in the last lesson, feedback your response to the class as a whole.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you think?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643050"/>
            <a:ext cx="835824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Do you think the Duke had his wife murdered?</a:t>
            </a:r>
          </a:p>
          <a:p>
            <a:endParaRPr lang="en-GB" sz="2800" dirty="0" smtClean="0"/>
          </a:p>
          <a:p>
            <a:r>
              <a:rPr lang="en-GB" sz="2800" dirty="0" smtClean="0"/>
              <a:t>How is the Duke’s view of himself different from the way the reader sees him?</a:t>
            </a:r>
          </a:p>
          <a:p>
            <a:endParaRPr lang="en-GB" sz="2800" dirty="0" smtClean="0"/>
          </a:p>
          <a:p>
            <a:r>
              <a:rPr lang="en-GB" sz="2800" dirty="0" smtClean="0"/>
              <a:t>Is the title effective? Why? Can you think of a suitable alternative title? (You can apply humour  - it’s rare we let you)</a:t>
            </a:r>
          </a:p>
          <a:p>
            <a:endParaRPr lang="en-GB" sz="2800" dirty="0" smtClean="0"/>
          </a:p>
          <a:p>
            <a:r>
              <a:rPr lang="en-GB" sz="2800" dirty="0" smtClean="0"/>
              <a:t>Why do you think the Duke is the only one who speaks in the poem?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692275" y="260350"/>
            <a:ext cx="5111750" cy="58070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b="1" u="sng"/>
              <a:t>My Last Duchess</a:t>
            </a:r>
          </a:p>
          <a:p>
            <a:pPr>
              <a:lnSpc>
                <a:spcPct val="130000"/>
              </a:lnSpc>
            </a:pPr>
            <a:r>
              <a:rPr lang="en-GB"/>
              <a:t>That's my last Duchess painted on the wall,</a:t>
            </a:r>
            <a:br>
              <a:rPr lang="en-GB"/>
            </a:br>
            <a:r>
              <a:rPr lang="en-GB"/>
              <a:t>Looking as if she were alive. I call</a:t>
            </a:r>
            <a:br>
              <a:rPr lang="en-GB"/>
            </a:br>
            <a:r>
              <a:rPr lang="en-GB"/>
              <a:t>That piece a wonder, now: Fra Pandolf's hands</a:t>
            </a:r>
            <a:br>
              <a:rPr lang="en-GB"/>
            </a:br>
            <a:r>
              <a:rPr lang="en-GB"/>
              <a:t>Worked busily a day, and there she stands.</a:t>
            </a:r>
            <a:br>
              <a:rPr lang="en-GB"/>
            </a:br>
            <a:r>
              <a:rPr lang="en-GB"/>
              <a:t>Will 't please you to sit and look at her? I said</a:t>
            </a:r>
            <a:br>
              <a:rPr lang="en-GB"/>
            </a:br>
            <a:r>
              <a:rPr lang="en-GB"/>
              <a:t>"Fra Pandolf" by design, for never read</a:t>
            </a:r>
            <a:br>
              <a:rPr lang="en-GB"/>
            </a:br>
            <a:r>
              <a:rPr lang="en-GB"/>
              <a:t>Strangers like you that pictured countenance,</a:t>
            </a:r>
            <a:br>
              <a:rPr lang="en-GB"/>
            </a:br>
            <a:r>
              <a:rPr lang="en-GB"/>
              <a:t>The depth and passion of its earnest glance,</a:t>
            </a:r>
            <a:br>
              <a:rPr lang="en-GB"/>
            </a:br>
            <a:r>
              <a:rPr lang="en-GB"/>
              <a:t>But to my self they turned (since none puts by</a:t>
            </a:r>
            <a:br>
              <a:rPr lang="en-GB"/>
            </a:br>
            <a:r>
              <a:rPr lang="en-GB"/>
              <a:t>The curtain I have drawn for you, but I)</a:t>
            </a:r>
            <a:br>
              <a:rPr lang="en-GB"/>
            </a:br>
            <a:r>
              <a:rPr lang="en-GB"/>
              <a:t>And seemed as they would ask me, if they durst,</a:t>
            </a:r>
            <a:br>
              <a:rPr lang="en-GB"/>
            </a:br>
            <a:r>
              <a:rPr lang="en-GB"/>
              <a:t>How such a glance came there; so, not the first</a:t>
            </a:r>
            <a:br>
              <a:rPr lang="en-GB"/>
            </a:br>
            <a:r>
              <a:rPr lang="en-GB"/>
              <a:t>Are you to turn and ask thus. Sir, 't was not</a:t>
            </a:r>
            <a:br>
              <a:rPr lang="en-GB"/>
            </a:br>
            <a:r>
              <a:rPr lang="en-GB"/>
              <a:t>Her husband's presence only, called that spot</a:t>
            </a:r>
            <a:br>
              <a:rPr lang="en-GB"/>
            </a:br>
            <a:r>
              <a:rPr lang="en-GB"/>
              <a:t>Of joy into the Duchess' cheek: perhaps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508625" y="0"/>
            <a:ext cx="2592388" cy="393700"/>
          </a:xfrm>
          <a:prstGeom prst="rect">
            <a:avLst/>
          </a:prstGeom>
          <a:solidFill>
            <a:srgbClr val="993366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>
                <a:solidFill>
                  <a:srgbClr val="FFFF00"/>
                </a:solidFill>
              </a:rPr>
              <a:t>Dramatic monologue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0" y="0"/>
            <a:ext cx="2843213" cy="1052513"/>
            <a:chOff x="0" y="0"/>
            <a:chExt cx="1791" cy="663"/>
          </a:xfrm>
        </p:grpSpPr>
        <p:sp>
          <p:nvSpPr>
            <p:cNvPr id="8208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1156" cy="402"/>
            </a:xfrm>
            <a:prstGeom prst="rect">
              <a:avLst/>
            </a:prstGeom>
            <a:solidFill>
              <a:srgbClr val="993366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>
                  <a:solidFill>
                    <a:srgbClr val="FFFF00"/>
                  </a:solidFill>
                </a:rPr>
                <a:t>The Duke is very possessive</a:t>
              </a:r>
            </a:p>
          </p:txBody>
        </p:sp>
        <p:sp>
          <p:nvSpPr>
            <p:cNvPr id="8209" name="Line 6"/>
            <p:cNvSpPr>
              <a:spLocks noChangeShapeType="1"/>
            </p:cNvSpPr>
            <p:nvPr/>
          </p:nvSpPr>
          <p:spPr bwMode="auto">
            <a:xfrm>
              <a:off x="1202" y="164"/>
              <a:ext cx="453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10" name="Oval 10"/>
            <p:cNvSpPr>
              <a:spLocks noChangeArrowheads="1"/>
            </p:cNvSpPr>
            <p:nvPr/>
          </p:nvSpPr>
          <p:spPr bwMode="auto">
            <a:xfrm>
              <a:off x="1474" y="436"/>
              <a:ext cx="317" cy="227"/>
            </a:xfrm>
            <a:prstGeom prst="ellips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835150" y="3284538"/>
            <a:ext cx="7094538" cy="1371600"/>
            <a:chOff x="1156" y="2069"/>
            <a:chExt cx="4469" cy="864"/>
          </a:xfrm>
        </p:grpSpPr>
        <p:sp>
          <p:nvSpPr>
            <p:cNvPr id="8205" name="Text Box 12"/>
            <p:cNvSpPr txBox="1">
              <a:spLocks noChangeArrowheads="1"/>
            </p:cNvSpPr>
            <p:nvPr/>
          </p:nvSpPr>
          <p:spPr bwMode="auto">
            <a:xfrm>
              <a:off x="4241" y="2069"/>
              <a:ext cx="1384" cy="864"/>
            </a:xfrm>
            <a:prstGeom prst="rect">
              <a:avLst/>
            </a:prstGeom>
            <a:solidFill>
              <a:srgbClr val="993366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>
                  <a:solidFill>
                    <a:srgbClr val="FFFF00"/>
                  </a:solidFill>
                </a:rPr>
                <a:t>There is a reason for drawing the curtain, it’s so the person can see his prized possession</a:t>
              </a:r>
            </a:p>
          </p:txBody>
        </p:sp>
        <p:sp>
          <p:nvSpPr>
            <p:cNvPr id="8206" name="Line 13"/>
            <p:cNvSpPr>
              <a:spLocks noChangeShapeType="1"/>
            </p:cNvSpPr>
            <p:nvPr/>
          </p:nvSpPr>
          <p:spPr bwMode="auto">
            <a:xfrm>
              <a:off x="2744" y="2478"/>
              <a:ext cx="12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07" name="Line 14"/>
            <p:cNvSpPr>
              <a:spLocks noChangeShapeType="1"/>
            </p:cNvSpPr>
            <p:nvPr/>
          </p:nvSpPr>
          <p:spPr bwMode="auto">
            <a:xfrm>
              <a:off x="1156" y="2659"/>
              <a:ext cx="24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843213" y="620713"/>
            <a:ext cx="5795962" cy="1944687"/>
            <a:chOff x="1791" y="391"/>
            <a:chExt cx="3651" cy="1225"/>
          </a:xfrm>
        </p:grpSpPr>
        <p:sp>
          <p:nvSpPr>
            <p:cNvPr id="8202" name="Text Box 7"/>
            <p:cNvSpPr txBox="1">
              <a:spLocks noChangeArrowheads="1"/>
            </p:cNvSpPr>
            <p:nvPr/>
          </p:nvSpPr>
          <p:spPr bwMode="auto">
            <a:xfrm>
              <a:off x="4286" y="391"/>
              <a:ext cx="1156" cy="864"/>
            </a:xfrm>
            <a:prstGeom prst="rect">
              <a:avLst/>
            </a:prstGeom>
            <a:solidFill>
              <a:srgbClr val="993366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>
                  <a:solidFill>
                    <a:srgbClr val="FFFF00"/>
                  </a:solidFill>
                </a:rPr>
                <a:t>An imaginary artist, name dropping: everything has monetary value</a:t>
              </a:r>
            </a:p>
          </p:txBody>
        </p:sp>
        <p:sp>
          <p:nvSpPr>
            <p:cNvPr id="8203" name="Line 8"/>
            <p:cNvSpPr>
              <a:spLocks noChangeShapeType="1"/>
            </p:cNvSpPr>
            <p:nvPr/>
          </p:nvSpPr>
          <p:spPr bwMode="auto">
            <a:xfrm flipH="1">
              <a:off x="3061" y="799"/>
              <a:ext cx="118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04" name="Line 16"/>
            <p:cNvSpPr>
              <a:spLocks noChangeShapeType="1"/>
            </p:cNvSpPr>
            <p:nvPr/>
          </p:nvSpPr>
          <p:spPr bwMode="auto">
            <a:xfrm flipH="1">
              <a:off x="1791" y="799"/>
              <a:ext cx="2450" cy="8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50825" y="2997200"/>
            <a:ext cx="3384550" cy="882650"/>
            <a:chOff x="158" y="1888"/>
            <a:chExt cx="2132" cy="556"/>
          </a:xfrm>
        </p:grpSpPr>
        <p:sp>
          <p:nvSpPr>
            <p:cNvPr id="8200" name="Text Box 17"/>
            <p:cNvSpPr txBox="1">
              <a:spLocks noChangeArrowheads="1"/>
            </p:cNvSpPr>
            <p:nvPr/>
          </p:nvSpPr>
          <p:spPr bwMode="auto">
            <a:xfrm>
              <a:off x="158" y="1888"/>
              <a:ext cx="817" cy="556"/>
            </a:xfrm>
            <a:prstGeom prst="rect">
              <a:avLst/>
            </a:prstGeom>
            <a:solidFill>
              <a:srgbClr val="993366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>
                  <a:solidFill>
                    <a:srgbClr val="FFFF00"/>
                  </a:solidFill>
                </a:rPr>
                <a:t>He likes beautiful things</a:t>
              </a:r>
            </a:p>
          </p:txBody>
        </p:sp>
        <p:sp>
          <p:nvSpPr>
            <p:cNvPr id="8201" name="Line 18"/>
            <p:cNvSpPr>
              <a:spLocks noChangeShapeType="1"/>
            </p:cNvSpPr>
            <p:nvPr/>
          </p:nvSpPr>
          <p:spPr bwMode="auto">
            <a:xfrm>
              <a:off x="1020" y="2069"/>
              <a:ext cx="127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835150" y="336550"/>
            <a:ext cx="5976938" cy="6164263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GB"/>
              <a:t>Fra Pandolf chanced to say, "Her mantle laps</a:t>
            </a:r>
            <a:br>
              <a:rPr lang="en-GB"/>
            </a:br>
            <a:r>
              <a:rPr lang="en-GB"/>
              <a:t>Over my lady's wrist too much," or "Paint</a:t>
            </a:r>
            <a:br>
              <a:rPr lang="en-GB"/>
            </a:br>
            <a:r>
              <a:rPr lang="en-GB"/>
              <a:t>Must never hope to reproduce the faint</a:t>
            </a:r>
            <a:br>
              <a:rPr lang="en-GB"/>
            </a:br>
            <a:r>
              <a:rPr lang="en-GB"/>
              <a:t>Half-flush that dies along her throat:" such stuff</a:t>
            </a:r>
            <a:br>
              <a:rPr lang="en-GB"/>
            </a:br>
            <a:r>
              <a:rPr lang="en-GB"/>
              <a:t>Was courtesy, she thought, and cause enough</a:t>
            </a:r>
            <a:br>
              <a:rPr lang="en-GB"/>
            </a:br>
            <a:r>
              <a:rPr lang="en-GB"/>
              <a:t>For calling up that spot of joy. She had</a:t>
            </a:r>
            <a:br>
              <a:rPr lang="en-GB"/>
            </a:br>
            <a:r>
              <a:rPr lang="en-GB"/>
              <a:t>A heart--how shall I say?--too soon made glad,</a:t>
            </a:r>
            <a:br>
              <a:rPr lang="en-GB"/>
            </a:br>
            <a:r>
              <a:rPr lang="en-GB"/>
              <a:t>Too easily impressed: she liked whate'er</a:t>
            </a:r>
            <a:br>
              <a:rPr lang="en-GB"/>
            </a:br>
            <a:r>
              <a:rPr lang="en-GB"/>
              <a:t>She looked on, and her looks went everywhere.</a:t>
            </a:r>
            <a:br>
              <a:rPr lang="en-GB"/>
            </a:br>
            <a:r>
              <a:rPr lang="en-GB"/>
              <a:t>Sir, 't was all one! My favor at her breast,</a:t>
            </a:r>
            <a:br>
              <a:rPr lang="en-GB"/>
            </a:br>
            <a:r>
              <a:rPr lang="en-GB"/>
              <a:t>The bough of cherries some officious fool</a:t>
            </a:r>
            <a:br>
              <a:rPr lang="en-GB"/>
            </a:br>
            <a:r>
              <a:rPr lang="en-GB"/>
              <a:t>Broke in the orchard for her, the white mule</a:t>
            </a:r>
            <a:br>
              <a:rPr lang="en-GB"/>
            </a:br>
            <a:r>
              <a:rPr lang="en-GB"/>
              <a:t>She rode with round the terrace--all and each</a:t>
            </a:r>
            <a:br>
              <a:rPr lang="en-GB"/>
            </a:br>
            <a:r>
              <a:rPr lang="en-GB"/>
              <a:t>Would draw from her alike the approving speech,</a:t>
            </a:r>
            <a:br>
              <a:rPr lang="en-GB"/>
            </a:br>
            <a:r>
              <a:rPr lang="en-GB"/>
              <a:t>Or blush, at least. She thanked men,--good! but thanked</a:t>
            </a:r>
            <a:br>
              <a:rPr lang="en-GB"/>
            </a:br>
            <a:r>
              <a:rPr lang="en-GB"/>
              <a:t>Somehow,--I know not how--as if she ranked</a:t>
            </a:r>
            <a:br>
              <a:rPr lang="en-GB"/>
            </a:br>
            <a:r>
              <a:rPr lang="en-GB"/>
              <a:t>My gift of a nine-hundred-years-old name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79613" y="2924175"/>
            <a:ext cx="6696075" cy="1371600"/>
            <a:chOff x="1247" y="1842"/>
            <a:chExt cx="4218" cy="864"/>
          </a:xfrm>
        </p:grpSpPr>
        <p:sp>
          <p:nvSpPr>
            <p:cNvPr id="9235" name="Text Box 5"/>
            <p:cNvSpPr txBox="1">
              <a:spLocks noChangeArrowheads="1"/>
            </p:cNvSpPr>
            <p:nvPr/>
          </p:nvSpPr>
          <p:spPr bwMode="auto">
            <a:xfrm>
              <a:off x="4286" y="1842"/>
              <a:ext cx="1179" cy="864"/>
            </a:xfrm>
            <a:prstGeom prst="rect">
              <a:avLst/>
            </a:prstGeom>
            <a:solidFill>
              <a:srgbClr val="993366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>
                  <a:solidFill>
                    <a:srgbClr val="FFFF00"/>
                  </a:solidFill>
                </a:rPr>
                <a:t>The Duke’s jealousy; he starts to reveal more than he planned</a:t>
              </a:r>
            </a:p>
          </p:txBody>
        </p:sp>
        <p:sp>
          <p:nvSpPr>
            <p:cNvPr id="9236" name="Line 6"/>
            <p:cNvSpPr>
              <a:spLocks noChangeShapeType="1"/>
            </p:cNvSpPr>
            <p:nvPr/>
          </p:nvSpPr>
          <p:spPr bwMode="auto">
            <a:xfrm>
              <a:off x="2699" y="2069"/>
              <a:ext cx="856" cy="1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Line 7"/>
            <p:cNvSpPr>
              <a:spLocks noChangeShapeType="1"/>
            </p:cNvSpPr>
            <p:nvPr/>
          </p:nvSpPr>
          <p:spPr bwMode="auto">
            <a:xfrm flipV="1">
              <a:off x="1247" y="2250"/>
              <a:ext cx="2758" cy="1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79388" y="2924175"/>
            <a:ext cx="1584325" cy="1616075"/>
          </a:xfrm>
          <a:prstGeom prst="rect">
            <a:avLst/>
          </a:prstGeom>
          <a:solidFill>
            <a:srgbClr val="993366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>
                <a:solidFill>
                  <a:srgbClr val="FFFF00"/>
                </a:solidFill>
              </a:rPr>
              <a:t>Her only crime was enjoying life and not respecting his rank/title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835150" y="4292600"/>
            <a:ext cx="7308850" cy="2565400"/>
            <a:chOff x="1156" y="2704"/>
            <a:chExt cx="4604" cy="1616"/>
          </a:xfrm>
        </p:grpSpPr>
        <p:sp>
          <p:nvSpPr>
            <p:cNvPr id="9229" name="Line 11"/>
            <p:cNvSpPr>
              <a:spLocks noChangeShapeType="1"/>
            </p:cNvSpPr>
            <p:nvPr/>
          </p:nvSpPr>
          <p:spPr bwMode="auto">
            <a:xfrm>
              <a:off x="1247" y="2750"/>
              <a:ext cx="2586" cy="0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Line 12"/>
            <p:cNvSpPr>
              <a:spLocks noChangeShapeType="1"/>
            </p:cNvSpPr>
            <p:nvPr/>
          </p:nvSpPr>
          <p:spPr bwMode="auto">
            <a:xfrm>
              <a:off x="1202" y="2976"/>
              <a:ext cx="1814" cy="0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Line 14"/>
            <p:cNvSpPr>
              <a:spLocks noChangeShapeType="1"/>
            </p:cNvSpPr>
            <p:nvPr/>
          </p:nvSpPr>
          <p:spPr bwMode="auto">
            <a:xfrm>
              <a:off x="1156" y="4110"/>
              <a:ext cx="2586" cy="0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4172" y="3610"/>
              <a:ext cx="1588" cy="710"/>
            </a:xfrm>
            <a:prstGeom prst="rect">
              <a:avLst/>
            </a:prstGeom>
            <a:solidFill>
              <a:srgbClr val="993366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>
                  <a:solidFill>
                    <a:srgbClr val="FFFF00"/>
                  </a:solidFill>
                </a:rPr>
                <a:t>Contrast: genuine romance or a posh title, he expects her to value the latter more</a:t>
              </a:r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 flipH="1" flipV="1">
              <a:off x="3923" y="2704"/>
              <a:ext cx="1134" cy="9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 flipH="1">
              <a:off x="3833" y="4065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0" y="5589588"/>
            <a:ext cx="2195513" cy="1127125"/>
            <a:chOff x="0" y="3521"/>
            <a:chExt cx="1383" cy="710"/>
          </a:xfrm>
        </p:grpSpPr>
        <p:sp>
          <p:nvSpPr>
            <p:cNvPr id="9227" name="Text Box 19"/>
            <p:cNvSpPr txBox="1">
              <a:spLocks noChangeArrowheads="1"/>
            </p:cNvSpPr>
            <p:nvPr/>
          </p:nvSpPr>
          <p:spPr bwMode="auto">
            <a:xfrm>
              <a:off x="0" y="3521"/>
              <a:ext cx="1066" cy="710"/>
            </a:xfrm>
            <a:prstGeom prst="rect">
              <a:avLst/>
            </a:prstGeom>
            <a:solidFill>
              <a:srgbClr val="993366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>
                  <a:solidFill>
                    <a:srgbClr val="FFFF00"/>
                  </a:solidFill>
                </a:rPr>
                <a:t>His only pride is in his wealthy family name</a:t>
              </a:r>
            </a:p>
          </p:txBody>
        </p:sp>
        <p:sp>
          <p:nvSpPr>
            <p:cNvPr id="9228" name="Line 20"/>
            <p:cNvSpPr>
              <a:spLocks noChangeShapeType="1"/>
            </p:cNvSpPr>
            <p:nvPr/>
          </p:nvSpPr>
          <p:spPr bwMode="auto">
            <a:xfrm flipV="1">
              <a:off x="1066" y="4156"/>
              <a:ext cx="317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779838" y="404813"/>
            <a:ext cx="4968875" cy="1871662"/>
            <a:chOff x="2381" y="255"/>
            <a:chExt cx="3130" cy="1179"/>
          </a:xfrm>
        </p:grpSpPr>
        <p:sp>
          <p:nvSpPr>
            <p:cNvPr id="9224" name="Text Box 22"/>
            <p:cNvSpPr txBox="1">
              <a:spLocks noChangeArrowheads="1"/>
            </p:cNvSpPr>
            <p:nvPr/>
          </p:nvSpPr>
          <p:spPr bwMode="auto">
            <a:xfrm>
              <a:off x="4241" y="255"/>
              <a:ext cx="1270" cy="710"/>
            </a:xfrm>
            <a:prstGeom prst="rect">
              <a:avLst/>
            </a:prstGeom>
            <a:solidFill>
              <a:srgbClr val="993366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>
                  <a:solidFill>
                    <a:srgbClr val="FFFF00"/>
                  </a:solidFill>
                </a:rPr>
                <a:t>She was a modest person who got embarrassed by compliments</a:t>
              </a:r>
            </a:p>
          </p:txBody>
        </p:sp>
        <p:sp>
          <p:nvSpPr>
            <p:cNvPr id="9225" name="Line 23"/>
            <p:cNvSpPr>
              <a:spLocks noChangeShapeType="1"/>
            </p:cNvSpPr>
            <p:nvPr/>
          </p:nvSpPr>
          <p:spPr bwMode="auto">
            <a:xfrm flipH="1">
              <a:off x="2880" y="935"/>
              <a:ext cx="1315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Line 24"/>
            <p:cNvSpPr>
              <a:spLocks noChangeShapeType="1"/>
            </p:cNvSpPr>
            <p:nvPr/>
          </p:nvSpPr>
          <p:spPr bwMode="auto">
            <a:xfrm flipH="1">
              <a:off x="2381" y="709"/>
              <a:ext cx="181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619250" y="404813"/>
            <a:ext cx="5761038" cy="5449887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GB"/>
              <a:t>With anybody's gift. Who'd stoop to blame</a:t>
            </a:r>
            <a:br>
              <a:rPr lang="en-GB"/>
            </a:br>
            <a:r>
              <a:rPr lang="en-GB"/>
              <a:t>This sort of trifling? Even had you skill</a:t>
            </a:r>
            <a:br>
              <a:rPr lang="en-GB"/>
            </a:br>
            <a:r>
              <a:rPr lang="en-GB"/>
              <a:t>In speech--(which I have not)--to make your will</a:t>
            </a:r>
            <a:br>
              <a:rPr lang="en-GB"/>
            </a:br>
            <a:r>
              <a:rPr lang="en-GB"/>
              <a:t>Quite clear to such an one, and say, "Just this</a:t>
            </a:r>
            <a:br>
              <a:rPr lang="en-GB"/>
            </a:br>
            <a:r>
              <a:rPr lang="en-GB"/>
              <a:t>Or that in you disgusts me; here you miss,</a:t>
            </a:r>
            <a:br>
              <a:rPr lang="en-GB"/>
            </a:br>
            <a:r>
              <a:rPr lang="en-GB"/>
              <a:t>Or there exceed the mark"--and if she let</a:t>
            </a:r>
            <a:br>
              <a:rPr lang="en-GB"/>
            </a:br>
            <a:r>
              <a:rPr lang="en-GB"/>
              <a:t>Herself be lessoned so, nor plainly set</a:t>
            </a:r>
            <a:br>
              <a:rPr lang="en-GB"/>
            </a:br>
            <a:r>
              <a:rPr lang="en-GB"/>
              <a:t>Her wits to yours, forsooth, and made excuse,</a:t>
            </a:r>
            <a:br>
              <a:rPr lang="en-GB"/>
            </a:br>
            <a:r>
              <a:rPr lang="en-GB"/>
              <a:t>--E'en then would be some stooping; and I choose</a:t>
            </a:r>
            <a:br>
              <a:rPr lang="en-GB"/>
            </a:br>
            <a:r>
              <a:rPr lang="en-GB"/>
              <a:t>Never to stoop. Oh sir, she smiled, no doubt,</a:t>
            </a:r>
            <a:br>
              <a:rPr lang="en-GB"/>
            </a:br>
            <a:r>
              <a:rPr lang="en-GB"/>
              <a:t>Whene'er I passed her; but who passed without</a:t>
            </a:r>
            <a:br>
              <a:rPr lang="en-GB"/>
            </a:br>
            <a:r>
              <a:rPr lang="en-GB"/>
              <a:t>Much the same smile? This grew; I gave commands;</a:t>
            </a:r>
            <a:br>
              <a:rPr lang="en-GB"/>
            </a:br>
            <a:r>
              <a:rPr lang="en-GB"/>
              <a:t>Then all smiles stopped together. There she stands</a:t>
            </a:r>
            <a:br>
              <a:rPr lang="en-GB"/>
            </a:br>
            <a:r>
              <a:rPr lang="en-GB"/>
              <a:t>As if alive. Will 't please you rise? We'll meet</a:t>
            </a:r>
            <a:br>
              <a:rPr lang="en-GB"/>
            </a:br>
            <a:r>
              <a:rPr lang="en-GB"/>
              <a:t>The company below, then. I repeat,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284663" y="692150"/>
            <a:ext cx="4175125" cy="882650"/>
            <a:chOff x="2699" y="436"/>
            <a:chExt cx="2630" cy="556"/>
          </a:xfrm>
        </p:grpSpPr>
        <p:sp>
          <p:nvSpPr>
            <p:cNvPr id="10258" name="Text Box 5"/>
            <p:cNvSpPr txBox="1">
              <a:spLocks noChangeArrowheads="1"/>
            </p:cNvSpPr>
            <p:nvPr/>
          </p:nvSpPr>
          <p:spPr bwMode="auto">
            <a:xfrm>
              <a:off x="4195" y="436"/>
              <a:ext cx="1134" cy="556"/>
            </a:xfrm>
            <a:prstGeom prst="rect">
              <a:avLst/>
            </a:prstGeom>
            <a:solidFill>
              <a:srgbClr val="993366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>
                  <a:solidFill>
                    <a:srgbClr val="FFFF00"/>
                  </a:solidFill>
                </a:rPr>
                <a:t>He accidentally reveals more of his weaknesses</a:t>
              </a:r>
            </a:p>
          </p:txBody>
        </p:sp>
        <p:sp>
          <p:nvSpPr>
            <p:cNvPr id="10259" name="Line 6"/>
            <p:cNvSpPr>
              <a:spLocks noChangeShapeType="1"/>
            </p:cNvSpPr>
            <p:nvPr/>
          </p:nvSpPr>
          <p:spPr bwMode="auto">
            <a:xfrm flipH="1">
              <a:off x="2699" y="709"/>
              <a:ext cx="1496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692275" y="4149725"/>
            <a:ext cx="7451725" cy="1008063"/>
            <a:chOff x="1066" y="2614"/>
            <a:chExt cx="4694" cy="635"/>
          </a:xfrm>
        </p:grpSpPr>
        <p:sp>
          <p:nvSpPr>
            <p:cNvPr id="10255" name="Line 7"/>
            <p:cNvSpPr>
              <a:spLocks noChangeShapeType="1"/>
            </p:cNvSpPr>
            <p:nvPr/>
          </p:nvSpPr>
          <p:spPr bwMode="auto">
            <a:xfrm flipV="1">
              <a:off x="3198" y="3015"/>
              <a:ext cx="942" cy="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56" name="Line 8"/>
            <p:cNvSpPr>
              <a:spLocks noChangeShapeType="1"/>
            </p:cNvSpPr>
            <p:nvPr/>
          </p:nvSpPr>
          <p:spPr bwMode="auto">
            <a:xfrm flipV="1">
              <a:off x="1066" y="3240"/>
              <a:ext cx="1949" cy="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57" name="Text Box 9"/>
            <p:cNvSpPr txBox="1">
              <a:spLocks noChangeArrowheads="1"/>
            </p:cNvSpPr>
            <p:nvPr/>
          </p:nvSpPr>
          <p:spPr bwMode="auto">
            <a:xfrm>
              <a:off x="4445" y="2614"/>
              <a:ext cx="1315" cy="213"/>
            </a:xfrm>
            <a:prstGeom prst="rect">
              <a:avLst/>
            </a:prstGeom>
            <a:solidFill>
              <a:srgbClr val="993366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 dirty="0">
                  <a:solidFill>
                    <a:srgbClr val="FFFF00"/>
                  </a:solidFill>
                </a:rPr>
                <a:t>HE KILLED HER?  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4941888"/>
            <a:ext cx="5292725" cy="1127125"/>
            <a:chOff x="0" y="3113"/>
            <a:chExt cx="3334" cy="710"/>
          </a:xfrm>
        </p:grpSpPr>
        <p:sp>
          <p:nvSpPr>
            <p:cNvPr id="10252" name="Text Box 10"/>
            <p:cNvSpPr txBox="1">
              <a:spLocks noChangeArrowheads="1"/>
            </p:cNvSpPr>
            <p:nvPr/>
          </p:nvSpPr>
          <p:spPr bwMode="auto">
            <a:xfrm>
              <a:off x="0" y="3113"/>
              <a:ext cx="975" cy="710"/>
            </a:xfrm>
            <a:prstGeom prst="rect">
              <a:avLst/>
            </a:prstGeom>
            <a:solidFill>
              <a:srgbClr val="993366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>
                  <a:solidFill>
                    <a:srgbClr val="FFFF00"/>
                  </a:solidFill>
                </a:rPr>
                <a:t>Makes monologue feel like conversation</a:t>
              </a:r>
            </a:p>
          </p:txBody>
        </p:sp>
        <p:sp>
          <p:nvSpPr>
            <p:cNvPr id="10253" name="Line 11"/>
            <p:cNvSpPr>
              <a:spLocks noChangeShapeType="1"/>
            </p:cNvSpPr>
            <p:nvPr/>
          </p:nvSpPr>
          <p:spPr bwMode="auto">
            <a:xfrm flipV="1">
              <a:off x="1020" y="3430"/>
              <a:ext cx="1134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54" name="Line 12"/>
            <p:cNvSpPr>
              <a:spLocks noChangeShapeType="1"/>
            </p:cNvSpPr>
            <p:nvPr/>
          </p:nvSpPr>
          <p:spPr bwMode="auto">
            <a:xfrm flipV="1">
              <a:off x="1020" y="3385"/>
              <a:ext cx="2314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79388" y="2781300"/>
            <a:ext cx="1512887" cy="1871663"/>
            <a:chOff x="113" y="1752"/>
            <a:chExt cx="953" cy="1179"/>
          </a:xfrm>
        </p:grpSpPr>
        <p:sp>
          <p:nvSpPr>
            <p:cNvPr id="10250" name="Text Box 15"/>
            <p:cNvSpPr txBox="1">
              <a:spLocks noChangeArrowheads="1"/>
            </p:cNvSpPr>
            <p:nvPr/>
          </p:nvSpPr>
          <p:spPr bwMode="auto">
            <a:xfrm>
              <a:off x="113" y="1888"/>
              <a:ext cx="817" cy="864"/>
            </a:xfrm>
            <a:prstGeom prst="rect">
              <a:avLst/>
            </a:prstGeom>
            <a:solidFill>
              <a:srgbClr val="993366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>
                  <a:solidFill>
                    <a:srgbClr val="FFFF00"/>
                  </a:solidFill>
                </a:rPr>
                <a:t>He is getting jealous over her being kind</a:t>
              </a:r>
            </a:p>
          </p:txBody>
        </p:sp>
        <p:sp>
          <p:nvSpPr>
            <p:cNvPr id="10251" name="Line 16"/>
            <p:cNvSpPr>
              <a:spLocks noChangeShapeType="1"/>
            </p:cNvSpPr>
            <p:nvPr/>
          </p:nvSpPr>
          <p:spPr bwMode="auto">
            <a:xfrm>
              <a:off x="1066" y="1752"/>
              <a:ext cx="0" cy="1179"/>
            </a:xfrm>
            <a:prstGeom prst="line">
              <a:avLst/>
            </a:prstGeom>
            <a:noFill/>
            <a:ln w="38100" cmpd="dbl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1476375" y="1628775"/>
            <a:ext cx="7200900" cy="1198563"/>
            <a:chOff x="930" y="1026"/>
            <a:chExt cx="4536" cy="755"/>
          </a:xfrm>
        </p:grpSpPr>
        <p:sp>
          <p:nvSpPr>
            <p:cNvPr id="10248" name="Rectangle 17"/>
            <p:cNvSpPr>
              <a:spLocks noChangeArrowheads="1"/>
            </p:cNvSpPr>
            <p:nvPr/>
          </p:nvSpPr>
          <p:spPr bwMode="auto">
            <a:xfrm>
              <a:off x="930" y="1026"/>
              <a:ext cx="3220" cy="63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Text Box 18"/>
            <p:cNvSpPr txBox="1">
              <a:spLocks noChangeArrowheads="1"/>
            </p:cNvSpPr>
            <p:nvPr/>
          </p:nvSpPr>
          <p:spPr bwMode="auto">
            <a:xfrm>
              <a:off x="4377" y="1071"/>
              <a:ext cx="1089" cy="710"/>
            </a:xfrm>
            <a:prstGeom prst="rect">
              <a:avLst/>
            </a:prstGeom>
            <a:solidFill>
              <a:srgbClr val="993366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 b="1">
                  <a:solidFill>
                    <a:srgbClr val="FFFF00"/>
                  </a:solidFill>
                </a:rPr>
                <a:t>What kind of man expects his wife to be rude like this?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723</Words>
  <Application>Microsoft Office PowerPoint</Application>
  <PresentationFormat>On-screen Show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What are the themes of ‘My Last Duchess’?</vt:lpstr>
      <vt:lpstr>PowerPoint Presentation</vt:lpstr>
      <vt:lpstr>Summary of Poem</vt:lpstr>
      <vt:lpstr>Investigating Character</vt:lpstr>
      <vt:lpstr>What do you think?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Campion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jbree</dc:creator>
  <cp:lastModifiedBy>bryan</cp:lastModifiedBy>
  <cp:revision>16</cp:revision>
  <dcterms:created xsi:type="dcterms:W3CDTF">2011-07-21T14:02:07Z</dcterms:created>
  <dcterms:modified xsi:type="dcterms:W3CDTF">2012-10-17T09:11:53Z</dcterms:modified>
</cp:coreProperties>
</file>