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64" r:id="rId4"/>
    <p:sldId id="272" r:id="rId5"/>
    <p:sldId id="270" r:id="rId6"/>
    <p:sldId id="271" r:id="rId7"/>
    <p:sldId id="265" r:id="rId8"/>
    <p:sldId id="273" r:id="rId9"/>
    <p:sldId id="257" r:id="rId10"/>
    <p:sldId id="274" r:id="rId11"/>
    <p:sldId id="275" r:id="rId12"/>
    <p:sldId id="268" r:id="rId13"/>
    <p:sldId id="278" r:id="rId14"/>
    <p:sldId id="261" r:id="rId15"/>
    <p:sldId id="279" r:id="rId16"/>
    <p:sldId id="262" r:id="rId17"/>
    <p:sldId id="267" r:id="rId18"/>
    <p:sldId id="280"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893B8-E86A-41BA-907B-A2E2378DFFD5}" type="datetimeFigureOut">
              <a:rPr lang="en-US" smtClean="0"/>
              <a:pPr/>
              <a:t>2/2/2012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C454E-32E6-4BC3-BD92-16701C69F12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B1B4797-7D49-41DA-9DA4-87A829DFE993}" type="slidenum">
              <a:rPr lang="en-GB"/>
              <a:pPr/>
              <a:t>6</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5FB9FD-265C-4875-B7CE-F7B45973B23B}" type="slidenum">
              <a:rPr lang="en-GB"/>
              <a:pPr/>
              <a:t>8</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AEC454E-32E6-4BC3-BD92-16701C69F125}"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7C2E267-4978-49AF-A38A-D52C533CFFE6}" type="slidenum">
              <a:rPr lang="en-GB"/>
              <a:pPr/>
              <a:t>10</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7C2E267-4978-49AF-A38A-D52C533CFFE6}" type="slidenum">
              <a:rPr lang="en-GB"/>
              <a:pPr/>
              <a:t>11</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7B70744-D7D2-494C-ABBA-1024E92E704C}" type="slidenum">
              <a:rPr lang="en-GB"/>
              <a:pPr/>
              <a:t>13</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7B70744-D7D2-494C-ABBA-1024E92E704C}" type="slidenum">
              <a:rPr lang="en-GB"/>
              <a:pPr/>
              <a:t>15</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B1B4797-7D49-41DA-9DA4-87A829DFE993}" type="slidenum">
              <a:rPr lang="en-GB"/>
              <a:pPr/>
              <a:t>18</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B1B4797-7D49-41DA-9DA4-87A829DFE993}" type="slidenum">
              <a:rPr lang="en-GB"/>
              <a:pPr/>
              <a:t>19</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6286F2B-3DE7-4BE2-97D4-246B1BDD5C91}" type="datetimeFigureOut">
              <a:rPr lang="en-US" smtClean="0"/>
              <a:pPr/>
              <a:t>2/2/2012</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A589F54-D42B-4134-BC55-35EBDB2B813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86F2B-3DE7-4BE2-97D4-246B1BDD5C91}"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589F54-D42B-4134-BC55-35EBDB2B813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86F2B-3DE7-4BE2-97D4-246B1BDD5C91}"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589F54-D42B-4134-BC55-35EBDB2B813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6286F2B-3DE7-4BE2-97D4-246B1BDD5C91}" type="datetimeFigureOut">
              <a:rPr lang="en-US" smtClean="0"/>
              <a:pPr/>
              <a:t>2/2/2012</a:t>
            </a:fld>
            <a:endParaRPr lang="en-GB"/>
          </a:p>
        </p:txBody>
      </p:sp>
      <p:sp>
        <p:nvSpPr>
          <p:cNvPr id="9" name="Slide Number Placeholder 8"/>
          <p:cNvSpPr>
            <a:spLocks noGrp="1"/>
          </p:cNvSpPr>
          <p:nvPr>
            <p:ph type="sldNum" sz="quarter" idx="15"/>
          </p:nvPr>
        </p:nvSpPr>
        <p:spPr/>
        <p:txBody>
          <a:bodyPr rtlCol="0"/>
          <a:lstStyle/>
          <a:p>
            <a:fld id="{3A589F54-D42B-4134-BC55-35EBDB2B8131}"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6286F2B-3DE7-4BE2-97D4-246B1BDD5C91}" type="datetimeFigureOut">
              <a:rPr lang="en-US" smtClean="0"/>
              <a:pPr/>
              <a:t>2/2/2012</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A589F54-D42B-4134-BC55-35EBDB2B813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286F2B-3DE7-4BE2-97D4-246B1BDD5C91}" type="datetimeFigureOut">
              <a:rPr lang="en-US" smtClean="0"/>
              <a:pPr/>
              <a:t>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589F54-D42B-4134-BC55-35EBDB2B8131}"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286F2B-3DE7-4BE2-97D4-246B1BDD5C91}" type="datetimeFigureOut">
              <a:rPr lang="en-US" smtClean="0"/>
              <a:pPr/>
              <a:t>2/2/2012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589F54-D42B-4134-BC55-35EBDB2B8131}"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6286F2B-3DE7-4BE2-97D4-246B1BDD5C91}" type="datetimeFigureOut">
              <a:rPr lang="en-US" smtClean="0"/>
              <a:pPr/>
              <a:t>2/2/2012</a:t>
            </a:fld>
            <a:endParaRPr lang="en-GB"/>
          </a:p>
        </p:txBody>
      </p:sp>
      <p:sp>
        <p:nvSpPr>
          <p:cNvPr id="7" name="Slide Number Placeholder 6"/>
          <p:cNvSpPr>
            <a:spLocks noGrp="1"/>
          </p:cNvSpPr>
          <p:nvPr>
            <p:ph type="sldNum" sz="quarter" idx="11"/>
          </p:nvPr>
        </p:nvSpPr>
        <p:spPr/>
        <p:txBody>
          <a:bodyPr rtlCol="0"/>
          <a:lstStyle/>
          <a:p>
            <a:fld id="{3A589F54-D42B-4134-BC55-35EBDB2B8131}"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86F2B-3DE7-4BE2-97D4-246B1BDD5C91}" type="datetimeFigureOut">
              <a:rPr lang="en-US" smtClean="0"/>
              <a:pPr/>
              <a:t>2/2/2012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589F54-D42B-4134-BC55-35EBDB2B813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6286F2B-3DE7-4BE2-97D4-246B1BDD5C91}" type="datetimeFigureOut">
              <a:rPr lang="en-US" smtClean="0"/>
              <a:pPr/>
              <a:t>2/2/2012</a:t>
            </a:fld>
            <a:endParaRPr lang="en-GB"/>
          </a:p>
        </p:txBody>
      </p:sp>
      <p:sp>
        <p:nvSpPr>
          <p:cNvPr id="22" name="Slide Number Placeholder 21"/>
          <p:cNvSpPr>
            <a:spLocks noGrp="1"/>
          </p:cNvSpPr>
          <p:nvPr>
            <p:ph type="sldNum" sz="quarter" idx="15"/>
          </p:nvPr>
        </p:nvSpPr>
        <p:spPr/>
        <p:txBody>
          <a:bodyPr rtlCol="0"/>
          <a:lstStyle/>
          <a:p>
            <a:fld id="{3A589F54-D42B-4134-BC55-35EBDB2B8131}"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6286F2B-3DE7-4BE2-97D4-246B1BDD5C91}" type="datetimeFigureOut">
              <a:rPr lang="en-US" smtClean="0"/>
              <a:pPr/>
              <a:t>2/2/2012</a:t>
            </a:fld>
            <a:endParaRPr lang="en-GB"/>
          </a:p>
        </p:txBody>
      </p:sp>
      <p:sp>
        <p:nvSpPr>
          <p:cNvPr id="18" name="Slide Number Placeholder 17"/>
          <p:cNvSpPr>
            <a:spLocks noGrp="1"/>
          </p:cNvSpPr>
          <p:nvPr>
            <p:ph type="sldNum" sz="quarter" idx="11"/>
          </p:nvPr>
        </p:nvSpPr>
        <p:spPr/>
        <p:txBody>
          <a:bodyPr rtlCol="0"/>
          <a:lstStyle/>
          <a:p>
            <a:fld id="{3A589F54-D42B-4134-BC55-35EBDB2B8131}"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6286F2B-3DE7-4BE2-97D4-246B1BDD5C91}" type="datetimeFigureOut">
              <a:rPr lang="en-US" smtClean="0"/>
              <a:pPr/>
              <a:t>2/2/2012</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A589F54-D42B-4134-BC55-35EBDB2B813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en.wikipedia.org/wiki/Lyric_poetry" TargetMode="External"/><Relationship Id="rId7" Type="http://schemas.openxmlformats.org/officeDocument/2006/relationships/hyperlink" Target="http://en.wikipedia.org/wiki/Hero" TargetMode="External"/><Relationship Id="rId2" Type="http://schemas.openxmlformats.org/officeDocument/2006/relationships/hyperlink" Target="http://en.wikipedia.org/wiki/Old_Occitan" TargetMode="External"/><Relationship Id="rId1" Type="http://schemas.openxmlformats.org/officeDocument/2006/relationships/slideLayout" Target="../slideLayouts/slideLayout2.xml"/><Relationship Id="rId6" Type="http://schemas.openxmlformats.org/officeDocument/2006/relationships/hyperlink" Target="http://en.wikipedia.org/wiki/Monster" TargetMode="External"/><Relationship Id="rId5" Type="http://schemas.openxmlformats.org/officeDocument/2006/relationships/hyperlink" Target="http://en.wikipedia.org/wiki/Villain" TargetMode="External"/><Relationship Id="rId4" Type="http://schemas.openxmlformats.org/officeDocument/2006/relationships/hyperlink" Target="http://en.wikipedia.org/wiki/High_Middle_Ag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rchitectu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en.wikipedia.org/wiki/W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 </a:t>
            </a:r>
            <a:r>
              <a:rPr lang="en-GB" dirty="0" err="1" smtClean="0"/>
              <a:t>Grands</a:t>
            </a:r>
            <a:r>
              <a:rPr lang="en-GB" dirty="0" smtClean="0"/>
              <a:t> </a:t>
            </a:r>
            <a:r>
              <a:rPr lang="en-GB" dirty="0" err="1" smtClean="0"/>
              <a:t>Seigneurs</a:t>
            </a:r>
            <a:endParaRPr lang="en-GB" dirty="0"/>
          </a:p>
        </p:txBody>
      </p:sp>
      <p:sp>
        <p:nvSpPr>
          <p:cNvPr id="3" name="Subtitle 2"/>
          <p:cNvSpPr>
            <a:spLocks noGrp="1"/>
          </p:cNvSpPr>
          <p:nvPr>
            <p:ph type="subTitle" idx="1"/>
          </p:nvPr>
        </p:nvSpPr>
        <p:spPr/>
        <p:txBody>
          <a:bodyPr/>
          <a:lstStyle/>
          <a:p>
            <a:r>
              <a:rPr lang="en-GB" dirty="0" smtClean="0"/>
              <a:t>Dorothy Molloy</a:t>
            </a:r>
            <a:endParaRPr lang="en-GB" dirty="0"/>
          </a:p>
        </p:txBody>
      </p:sp>
      <p:pic>
        <p:nvPicPr>
          <p:cNvPr id="10242" name="Picture 2" descr="http://t2.gstatic.com/images?q=tbn:ANd9GcT0-63wp_ex93Ock_Yjbv__d5BEIxVTmm0AUESRE3hUqu5pCwKS:www.gogmsite.net/_Media/1820_lady_worsleys_court_dr.jpg"/>
          <p:cNvPicPr>
            <a:picLocks noChangeAspect="1" noChangeArrowheads="1"/>
          </p:cNvPicPr>
          <p:nvPr/>
        </p:nvPicPr>
        <p:blipFill>
          <a:blip r:embed="rId2" cstate="print"/>
          <a:srcRect/>
          <a:stretch>
            <a:fillRect/>
          </a:stretch>
        </p:blipFill>
        <p:spPr bwMode="auto">
          <a:xfrm>
            <a:off x="7286644" y="214290"/>
            <a:ext cx="1581150" cy="2886076"/>
          </a:xfrm>
          <a:prstGeom prst="rect">
            <a:avLst/>
          </a:prstGeom>
          <a:noFill/>
        </p:spPr>
      </p:pic>
      <p:pic>
        <p:nvPicPr>
          <p:cNvPr id="10244" name="Picture 4" descr="http://t2.gstatic.com/images?q=tbn:ANd9GcQAN1wEX3oQe4x-1ujfM8J4BsW1cycw18-O-RjE00NLQjglUJ95cw"/>
          <p:cNvPicPr>
            <a:picLocks noChangeAspect="1" noChangeArrowheads="1"/>
          </p:cNvPicPr>
          <p:nvPr/>
        </p:nvPicPr>
        <p:blipFill>
          <a:blip r:embed="rId3" cstate="print"/>
          <a:srcRect/>
          <a:stretch>
            <a:fillRect/>
          </a:stretch>
        </p:blipFill>
        <p:spPr bwMode="auto">
          <a:xfrm>
            <a:off x="0" y="0"/>
            <a:ext cx="1781175" cy="2571751"/>
          </a:xfrm>
          <a:prstGeom prst="rect">
            <a:avLst/>
          </a:prstGeom>
          <a:noFill/>
        </p:spPr>
      </p:pic>
      <p:pic>
        <p:nvPicPr>
          <p:cNvPr id="10246" name="Picture 6" descr="http://t0.gstatic.com/images?q=tbn:ANd9GcT71JazfJsvVjW7IyMl7PGcWapD1LTNOEEVQObRDM4NtQUPr01KrA:img52.imageshack.us/img52/7372/moray4oi.jpg"/>
          <p:cNvPicPr>
            <a:picLocks noChangeAspect="1" noChangeArrowheads="1"/>
          </p:cNvPicPr>
          <p:nvPr/>
        </p:nvPicPr>
        <p:blipFill>
          <a:blip r:embed="rId4" cstate="print"/>
          <a:srcRect/>
          <a:stretch>
            <a:fillRect/>
          </a:stretch>
        </p:blipFill>
        <p:spPr bwMode="auto">
          <a:xfrm>
            <a:off x="2643174" y="0"/>
            <a:ext cx="3857652" cy="4214818"/>
          </a:xfrm>
          <a:prstGeom prst="rect">
            <a:avLst/>
          </a:prstGeom>
          <a:noFill/>
        </p:spPr>
      </p:pic>
      <p:pic>
        <p:nvPicPr>
          <p:cNvPr id="10248" name="Picture 8" descr="http://t1.gstatic.com/images?q=tbn:ANd9GcQ9XzthJrKsrriQ6yfrWkazbcpxhxVul2wywtRV_CKllUsfvLDP"/>
          <p:cNvPicPr>
            <a:picLocks noChangeAspect="1" noChangeArrowheads="1"/>
          </p:cNvPicPr>
          <p:nvPr/>
        </p:nvPicPr>
        <p:blipFill>
          <a:blip r:embed="rId5" cstate="print"/>
          <a:srcRect/>
          <a:stretch>
            <a:fillRect/>
          </a:stretch>
        </p:blipFill>
        <p:spPr bwMode="auto">
          <a:xfrm>
            <a:off x="5143504" y="5072074"/>
            <a:ext cx="337185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900432584[1]"/>
          <p:cNvPicPr>
            <a:picLocks noChangeAspect="1" noChangeArrowheads="1"/>
          </p:cNvPicPr>
          <p:nvPr/>
        </p:nvPicPr>
        <p:blipFill>
          <a:blip r:embed="rId3" cstate="print"/>
          <a:srcRect/>
          <a:stretch>
            <a:fillRect/>
          </a:stretch>
        </p:blipFill>
        <p:spPr bwMode="auto">
          <a:xfrm>
            <a:off x="6858000" y="381000"/>
            <a:ext cx="1828800" cy="1828800"/>
          </a:xfrm>
          <a:prstGeom prst="rect">
            <a:avLst/>
          </a:prstGeom>
          <a:noFill/>
          <a:ln w="9525">
            <a:noFill/>
            <a:miter lim="800000"/>
            <a:headEnd/>
            <a:tailEnd/>
          </a:ln>
        </p:spPr>
      </p:pic>
      <p:pic>
        <p:nvPicPr>
          <p:cNvPr id="17410" name="Picture 2" descr="http://www.itsnature.org/wp-content/uploads/2008/02/peacock.jpg"/>
          <p:cNvPicPr>
            <a:picLocks noChangeAspect="1" noChangeArrowheads="1"/>
          </p:cNvPicPr>
          <p:nvPr/>
        </p:nvPicPr>
        <p:blipFill>
          <a:blip r:embed="rId4" cstate="print"/>
          <a:srcRect/>
          <a:stretch>
            <a:fillRect/>
          </a:stretch>
        </p:blipFill>
        <p:spPr bwMode="auto">
          <a:xfrm>
            <a:off x="457200" y="457200"/>
            <a:ext cx="3200400" cy="2822753"/>
          </a:xfrm>
          <a:prstGeom prst="rect">
            <a:avLst/>
          </a:prstGeom>
          <a:noFill/>
        </p:spPr>
      </p:pic>
      <p:pic>
        <p:nvPicPr>
          <p:cNvPr id="5" name="Picture 4" descr="http://upload.wikimedia.org/wikipedia/commons/thumb/6/61/Cacatua_galerita_-perching_on_branch_-crest-8a-2c.jpg/220px-Cacatua_galerita_-perching_on_branch_-crest-8a-2c.jpg"/>
          <p:cNvPicPr>
            <a:picLocks noChangeAspect="1" noChangeArrowheads="1"/>
          </p:cNvPicPr>
          <p:nvPr/>
        </p:nvPicPr>
        <p:blipFill>
          <a:blip r:embed="rId5" cstate="print"/>
          <a:srcRect/>
          <a:stretch>
            <a:fillRect/>
          </a:stretch>
        </p:blipFill>
        <p:spPr bwMode="auto">
          <a:xfrm>
            <a:off x="6096000" y="3352800"/>
            <a:ext cx="2590800" cy="2590802"/>
          </a:xfrm>
          <a:prstGeom prst="rect">
            <a:avLst/>
          </a:prstGeom>
          <a:noFill/>
        </p:spPr>
      </p:pic>
      <p:sp>
        <p:nvSpPr>
          <p:cNvPr id="6" name="Rectangle 5"/>
          <p:cNvSpPr/>
          <p:nvPr/>
        </p:nvSpPr>
        <p:spPr>
          <a:xfrm>
            <a:off x="457200" y="3276600"/>
            <a:ext cx="1558440" cy="400110"/>
          </a:xfrm>
          <a:prstGeom prst="rect">
            <a:avLst/>
          </a:prstGeom>
        </p:spPr>
        <p:txBody>
          <a:bodyPr wrap="none">
            <a:spAutoFit/>
          </a:bodyPr>
          <a:lstStyle/>
          <a:p>
            <a:r>
              <a:rPr lang="en-GB" sz="2000" b="1" dirty="0" smtClean="0"/>
              <a:t>“peacocks”</a:t>
            </a:r>
            <a:endParaRPr lang="en-GB" sz="2000" b="1" dirty="0"/>
          </a:p>
        </p:txBody>
      </p:sp>
      <p:sp>
        <p:nvSpPr>
          <p:cNvPr id="7" name="Rectangle 6"/>
          <p:cNvSpPr/>
          <p:nvPr/>
        </p:nvSpPr>
        <p:spPr>
          <a:xfrm>
            <a:off x="6553200" y="2895600"/>
            <a:ext cx="2133600" cy="400110"/>
          </a:xfrm>
          <a:prstGeom prst="rect">
            <a:avLst/>
          </a:prstGeom>
        </p:spPr>
        <p:txBody>
          <a:bodyPr wrap="square">
            <a:spAutoFit/>
          </a:bodyPr>
          <a:lstStyle/>
          <a:p>
            <a:pPr algn="r"/>
            <a:r>
              <a:rPr lang="en-GB" sz="2000" b="1" dirty="0" smtClean="0"/>
              <a:t>“cockatoos”</a:t>
            </a:r>
            <a:endParaRPr lang="en-GB" sz="2000" b="1" dirty="0"/>
          </a:p>
        </p:txBody>
      </p:sp>
      <p:sp>
        <p:nvSpPr>
          <p:cNvPr id="8" name="Explosion 1 7"/>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p:nvPr/>
        </p:nvSpPr>
        <p:spPr>
          <a:xfrm>
            <a:off x="1371600" y="6400800"/>
            <a:ext cx="6629400" cy="738664"/>
          </a:xfrm>
          <a:prstGeom prst="rect">
            <a:avLst/>
          </a:prstGeom>
          <a:noFill/>
        </p:spPr>
        <p:txBody>
          <a:bodyPr wrap="square" rtlCol="0">
            <a:spAutoFit/>
          </a:bodyPr>
          <a:lstStyle/>
          <a:p>
            <a:r>
              <a:rPr lang="en-GB" sz="1200" b="1" dirty="0" smtClean="0"/>
              <a:t>What kind of images are we presented with in the first three stanzas? What do they tell us about the speaker’s past relationships with men?</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900432584[1]"/>
          <p:cNvPicPr>
            <a:picLocks noChangeAspect="1" noChangeArrowheads="1"/>
          </p:cNvPicPr>
          <p:nvPr/>
        </p:nvPicPr>
        <p:blipFill>
          <a:blip r:embed="rId3" cstate="print"/>
          <a:srcRect/>
          <a:stretch>
            <a:fillRect/>
          </a:stretch>
        </p:blipFill>
        <p:spPr bwMode="auto">
          <a:xfrm>
            <a:off x="6858000" y="381000"/>
            <a:ext cx="1828800" cy="1828800"/>
          </a:xfrm>
          <a:prstGeom prst="rect">
            <a:avLst/>
          </a:prstGeom>
          <a:noFill/>
          <a:ln w="9525">
            <a:noFill/>
            <a:miter lim="800000"/>
            <a:headEnd/>
            <a:tailEnd/>
          </a:ln>
        </p:spPr>
      </p:pic>
      <p:pic>
        <p:nvPicPr>
          <p:cNvPr id="37890" name="Picture 2" descr="http://2.bp.blogspot.com/-gydj94LDrT0/TZDtcuRFijI/AAAAAAAAA8M/T4n6AtKBTzU/s400/Ruise%25C3%25B1or.jpg"/>
          <p:cNvPicPr>
            <a:picLocks noChangeAspect="1" noChangeArrowheads="1"/>
          </p:cNvPicPr>
          <p:nvPr/>
        </p:nvPicPr>
        <p:blipFill>
          <a:blip r:embed="rId4" cstate="print"/>
          <a:srcRect/>
          <a:stretch>
            <a:fillRect/>
          </a:stretch>
        </p:blipFill>
        <p:spPr bwMode="auto">
          <a:xfrm>
            <a:off x="457200" y="381000"/>
            <a:ext cx="3209925" cy="3209925"/>
          </a:xfrm>
          <a:prstGeom prst="rect">
            <a:avLst/>
          </a:prstGeom>
          <a:noFill/>
        </p:spPr>
      </p:pic>
      <p:pic>
        <p:nvPicPr>
          <p:cNvPr id="5" name="Picture 4" descr="http://0.tqn.com/d/puzzles/1/0/J/-/3/bird01e.jpg"/>
          <p:cNvPicPr>
            <a:picLocks noChangeAspect="1" noChangeArrowheads="1"/>
          </p:cNvPicPr>
          <p:nvPr/>
        </p:nvPicPr>
        <p:blipFill>
          <a:blip r:embed="rId5" cstate="print"/>
          <a:srcRect/>
          <a:stretch>
            <a:fillRect/>
          </a:stretch>
        </p:blipFill>
        <p:spPr bwMode="auto">
          <a:xfrm>
            <a:off x="4953000" y="3352800"/>
            <a:ext cx="3695700" cy="2771775"/>
          </a:xfrm>
          <a:prstGeom prst="rect">
            <a:avLst/>
          </a:prstGeom>
          <a:noFill/>
        </p:spPr>
      </p:pic>
      <p:sp>
        <p:nvSpPr>
          <p:cNvPr id="6" name="Rectangle 5"/>
          <p:cNvSpPr/>
          <p:nvPr/>
        </p:nvSpPr>
        <p:spPr>
          <a:xfrm>
            <a:off x="457200" y="3581400"/>
            <a:ext cx="1896673" cy="400110"/>
          </a:xfrm>
          <a:prstGeom prst="rect">
            <a:avLst/>
          </a:prstGeom>
        </p:spPr>
        <p:txBody>
          <a:bodyPr wrap="none">
            <a:spAutoFit/>
          </a:bodyPr>
          <a:lstStyle/>
          <a:p>
            <a:r>
              <a:rPr lang="en-GB" sz="2000" b="1" dirty="0" smtClean="0"/>
              <a:t>“nightingales”</a:t>
            </a:r>
            <a:endParaRPr lang="en-GB" sz="2000" b="1" dirty="0"/>
          </a:p>
        </p:txBody>
      </p:sp>
      <p:sp>
        <p:nvSpPr>
          <p:cNvPr id="7" name="Rectangle 6"/>
          <p:cNvSpPr/>
          <p:nvPr/>
        </p:nvSpPr>
        <p:spPr>
          <a:xfrm>
            <a:off x="4724400" y="2971800"/>
            <a:ext cx="3942298" cy="400110"/>
          </a:xfrm>
          <a:prstGeom prst="rect">
            <a:avLst/>
          </a:prstGeom>
        </p:spPr>
        <p:txBody>
          <a:bodyPr wrap="square">
            <a:spAutoFit/>
          </a:bodyPr>
          <a:lstStyle/>
          <a:p>
            <a:pPr algn="r"/>
            <a:r>
              <a:rPr lang="en-GB" sz="2000" b="1" dirty="0" smtClean="0"/>
              <a:t>“strutting pink flamingos”</a:t>
            </a:r>
            <a:endParaRPr lang="en-GB" sz="2000" b="1" dirty="0"/>
          </a:p>
        </p:txBody>
      </p:sp>
      <p:sp>
        <p:nvSpPr>
          <p:cNvPr id="8" name="Explosion 1 7"/>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p:nvPr/>
        </p:nvSpPr>
        <p:spPr>
          <a:xfrm>
            <a:off x="1371600" y="6400800"/>
            <a:ext cx="6629400" cy="738664"/>
          </a:xfrm>
          <a:prstGeom prst="rect">
            <a:avLst/>
          </a:prstGeom>
          <a:noFill/>
        </p:spPr>
        <p:txBody>
          <a:bodyPr wrap="square" rtlCol="0">
            <a:spAutoFit/>
          </a:bodyPr>
          <a:lstStyle/>
          <a:p>
            <a:r>
              <a:rPr lang="en-GB" sz="1200" b="1" dirty="0" smtClean="0"/>
              <a:t>What kind of images are we presented with in the first three stanzas? What do they tell us about the speaker’s past relationships with men?</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077200" cy="1600200"/>
          </a:xfrm>
        </p:spPr>
        <p:txBody>
          <a:bodyPr>
            <a:normAutofit fontScale="90000"/>
          </a:bodyPr>
          <a:lstStyle/>
          <a:p>
            <a:pPr eaLnBrk="1" fontAlgn="auto" hangingPunct="1">
              <a:spcAft>
                <a:spcPts val="0"/>
              </a:spcAft>
              <a:defRPr/>
            </a:pPr>
            <a:r>
              <a:rPr lang="en-GB" dirty="0" smtClean="0">
                <a:latin typeface="+mn-lt"/>
              </a:rPr>
              <a:t/>
            </a:r>
            <a:br>
              <a:rPr lang="en-GB" dirty="0" smtClean="0">
                <a:latin typeface="+mn-lt"/>
              </a:rPr>
            </a:br>
            <a:r>
              <a:rPr lang="en-GB" dirty="0" smtClean="0">
                <a:latin typeface="+mn-lt"/>
              </a:rPr>
              <a:t/>
            </a:r>
            <a:br>
              <a:rPr lang="en-GB" dirty="0" smtClean="0">
                <a:latin typeface="+mn-lt"/>
              </a:rPr>
            </a:br>
            <a:r>
              <a:rPr lang="en-GB" dirty="0" smtClean="0">
                <a:latin typeface="+mn-lt"/>
              </a:rPr>
              <a:t/>
            </a:r>
            <a:br>
              <a:rPr lang="en-GB" dirty="0" smtClean="0">
                <a:latin typeface="+mn-lt"/>
              </a:rPr>
            </a:br>
            <a:r>
              <a:rPr lang="en-GB" dirty="0" smtClean="0">
                <a:latin typeface="+mn-lt"/>
              </a:rPr>
              <a:t/>
            </a:r>
            <a:br>
              <a:rPr lang="en-GB"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solidFill>
                  <a:srgbClr val="C00000"/>
                </a:solidFill>
                <a:latin typeface="+mn-lt"/>
              </a:rPr>
              <a:t/>
            </a:r>
            <a:br>
              <a:rPr lang="en-GB" b="1" dirty="0" smtClean="0">
                <a:solidFill>
                  <a:srgbClr val="C00000"/>
                </a:solidFill>
                <a:latin typeface="+mn-lt"/>
              </a:rPr>
            </a:br>
            <a:r>
              <a:rPr lang="en-GB" dirty="0" smtClean="0"/>
              <a:t/>
            </a:r>
            <a:br>
              <a:rPr lang="en-GB" dirty="0" smtClean="0"/>
            </a:br>
            <a:endParaRPr lang="en-GB" dirty="0"/>
          </a:p>
        </p:txBody>
      </p:sp>
      <p:sp>
        <p:nvSpPr>
          <p:cNvPr id="21507" name="TextBox 20"/>
          <p:cNvSpPr txBox="1">
            <a:spLocks noChangeArrowheads="1"/>
          </p:cNvSpPr>
          <p:nvPr/>
        </p:nvSpPr>
        <p:spPr bwMode="auto">
          <a:xfrm>
            <a:off x="2362200" y="2590800"/>
            <a:ext cx="4572000" cy="1384300"/>
          </a:xfrm>
          <a:prstGeom prst="rect">
            <a:avLst/>
          </a:prstGeom>
          <a:noFill/>
          <a:ln w="9525">
            <a:noFill/>
            <a:miter lim="800000"/>
            <a:headEnd/>
            <a:tailEnd/>
          </a:ln>
        </p:spPr>
        <p:txBody>
          <a:bodyPr>
            <a:spAutoFit/>
          </a:bodyPr>
          <a:lstStyle/>
          <a:p>
            <a:r>
              <a:rPr lang="en-GB" sz="2800">
                <a:latin typeface="Gill Sans MT" pitchFamily="34" charset="0"/>
              </a:rPr>
              <a:t>Men were my dolphins, my performing seals; my sailing ships,</a:t>
            </a:r>
            <a:r>
              <a:rPr lang="en-GB" sz="2800" b="1">
                <a:latin typeface="Gill Sans MT" pitchFamily="34" charset="0"/>
              </a:rPr>
              <a:t> </a:t>
            </a:r>
            <a:r>
              <a:rPr lang="en-GB" sz="2800">
                <a:latin typeface="Gill Sans MT" pitchFamily="34" charset="0"/>
              </a:rPr>
              <a:t>the ballast in my hold.</a:t>
            </a:r>
          </a:p>
        </p:txBody>
      </p:sp>
      <p:pic>
        <p:nvPicPr>
          <p:cNvPr id="21508" name="Picture 2" descr="http://www.francethisway.com/wildlife/dolphin.jpg"/>
          <p:cNvPicPr>
            <a:picLocks noChangeAspect="1" noChangeArrowheads="1"/>
          </p:cNvPicPr>
          <p:nvPr/>
        </p:nvPicPr>
        <p:blipFill>
          <a:blip r:embed="rId2" cstate="print"/>
          <a:srcRect/>
          <a:stretch>
            <a:fillRect/>
          </a:stretch>
        </p:blipFill>
        <p:spPr bwMode="auto">
          <a:xfrm>
            <a:off x="228600" y="228600"/>
            <a:ext cx="2514600" cy="1885950"/>
          </a:xfrm>
          <a:prstGeom prst="rect">
            <a:avLst/>
          </a:prstGeom>
          <a:noFill/>
          <a:ln w="9525">
            <a:noFill/>
            <a:miter lim="800000"/>
            <a:headEnd/>
            <a:tailEnd/>
          </a:ln>
        </p:spPr>
      </p:pic>
      <p:pic>
        <p:nvPicPr>
          <p:cNvPr id="21509" name="Picture 2" descr="http://farm5.static.flickr.com/4106/5007299045_e853d63b5d.jpg"/>
          <p:cNvPicPr>
            <a:picLocks noChangeAspect="1" noChangeArrowheads="1"/>
          </p:cNvPicPr>
          <p:nvPr/>
        </p:nvPicPr>
        <p:blipFill>
          <a:blip r:embed="rId3" cstate="print"/>
          <a:srcRect/>
          <a:stretch>
            <a:fillRect/>
          </a:stretch>
        </p:blipFill>
        <p:spPr bwMode="auto">
          <a:xfrm>
            <a:off x="6019800" y="228600"/>
            <a:ext cx="2844800" cy="2133600"/>
          </a:xfrm>
          <a:prstGeom prst="rect">
            <a:avLst/>
          </a:prstGeom>
          <a:noFill/>
          <a:ln w="9525">
            <a:noFill/>
            <a:miter lim="800000"/>
            <a:headEnd/>
            <a:tailEnd/>
          </a:ln>
        </p:spPr>
      </p:pic>
      <p:pic>
        <p:nvPicPr>
          <p:cNvPr id="21510" name="Picture 2" descr="http://www.webtraj.com/img/sailing-ship-in-an-ocean.jpg"/>
          <p:cNvPicPr>
            <a:picLocks noChangeAspect="1" noChangeArrowheads="1"/>
          </p:cNvPicPr>
          <p:nvPr/>
        </p:nvPicPr>
        <p:blipFill>
          <a:blip r:embed="rId4" cstate="print"/>
          <a:srcRect/>
          <a:stretch>
            <a:fillRect/>
          </a:stretch>
        </p:blipFill>
        <p:spPr bwMode="auto">
          <a:xfrm>
            <a:off x="304800" y="4419600"/>
            <a:ext cx="2997200" cy="2247900"/>
          </a:xfrm>
          <a:prstGeom prst="rect">
            <a:avLst/>
          </a:prstGeom>
          <a:noFill/>
          <a:ln w="9525">
            <a:noFill/>
            <a:miter lim="800000"/>
            <a:headEnd/>
            <a:tailEnd/>
          </a:ln>
        </p:spPr>
      </p:pic>
      <p:pic>
        <p:nvPicPr>
          <p:cNvPr id="21511" name="Picture 2" descr="http://farm4.static.flickr.com/3636/3661326686_8d4c2e80b3.jpg"/>
          <p:cNvPicPr>
            <a:picLocks noChangeAspect="1" noChangeArrowheads="1"/>
          </p:cNvPicPr>
          <p:nvPr/>
        </p:nvPicPr>
        <p:blipFill>
          <a:blip r:embed="rId5" cstate="print"/>
          <a:srcRect/>
          <a:stretch>
            <a:fillRect/>
          </a:stretch>
        </p:blipFill>
        <p:spPr bwMode="auto">
          <a:xfrm>
            <a:off x="6019800" y="4724400"/>
            <a:ext cx="2819400" cy="188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900432584[1]"/>
          <p:cNvPicPr>
            <a:picLocks noChangeAspect="1" noChangeArrowheads="1"/>
          </p:cNvPicPr>
          <p:nvPr/>
        </p:nvPicPr>
        <p:blipFill>
          <a:blip r:embed="rId3" cstate="print"/>
          <a:srcRect/>
          <a:stretch>
            <a:fillRect/>
          </a:stretch>
        </p:blipFill>
        <p:spPr bwMode="auto">
          <a:xfrm>
            <a:off x="7315200" y="0"/>
            <a:ext cx="1828800" cy="1828800"/>
          </a:xfrm>
          <a:prstGeom prst="rect">
            <a:avLst/>
          </a:prstGeom>
          <a:noFill/>
          <a:ln w="9525">
            <a:noFill/>
            <a:miter lim="800000"/>
            <a:headEnd/>
            <a:tailEnd/>
          </a:ln>
        </p:spPr>
      </p:pic>
      <p:sp>
        <p:nvSpPr>
          <p:cNvPr id="5" name="Explosion 1 4"/>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8916" name="Picture 4" descr="http://www.myartprints.com/kunst/ludwig_knaus/hurdy_gurdy_man_hi.jpg"/>
          <p:cNvPicPr>
            <a:picLocks noChangeAspect="1" noChangeArrowheads="1"/>
          </p:cNvPicPr>
          <p:nvPr/>
        </p:nvPicPr>
        <p:blipFill>
          <a:blip r:embed="rId4" cstate="print"/>
          <a:srcRect l="10213" t="4726" r="4681" b="5488"/>
          <a:stretch>
            <a:fillRect/>
          </a:stretch>
        </p:blipFill>
        <p:spPr bwMode="auto">
          <a:xfrm>
            <a:off x="6705600" y="2743200"/>
            <a:ext cx="1905000" cy="2895600"/>
          </a:xfrm>
          <a:prstGeom prst="rect">
            <a:avLst/>
          </a:prstGeom>
          <a:noFill/>
        </p:spPr>
      </p:pic>
      <p:sp>
        <p:nvSpPr>
          <p:cNvPr id="8" name="Rectangle 7"/>
          <p:cNvSpPr/>
          <p:nvPr/>
        </p:nvSpPr>
        <p:spPr>
          <a:xfrm>
            <a:off x="228600" y="2590799"/>
            <a:ext cx="2283856" cy="707886"/>
          </a:xfrm>
          <a:prstGeom prst="rect">
            <a:avLst/>
          </a:prstGeom>
        </p:spPr>
        <p:txBody>
          <a:bodyPr wrap="square">
            <a:spAutoFit/>
          </a:bodyPr>
          <a:lstStyle/>
          <a:p>
            <a:r>
              <a:rPr lang="en-GB" sz="2000" b="1" dirty="0" smtClean="0"/>
              <a:t>“rocking horses</a:t>
            </a:r>
          </a:p>
          <a:p>
            <a:r>
              <a:rPr lang="en-GB" sz="2000" b="1" dirty="0" smtClean="0"/>
              <a:t>prancing”</a:t>
            </a:r>
            <a:endParaRPr lang="en-GB" sz="2000" b="1" dirty="0"/>
          </a:p>
        </p:txBody>
      </p:sp>
      <p:sp>
        <p:nvSpPr>
          <p:cNvPr id="9" name="Rectangle 8"/>
          <p:cNvSpPr/>
          <p:nvPr/>
        </p:nvSpPr>
        <p:spPr>
          <a:xfrm>
            <a:off x="6477000" y="1981200"/>
            <a:ext cx="2283856" cy="707886"/>
          </a:xfrm>
          <a:prstGeom prst="rect">
            <a:avLst/>
          </a:prstGeom>
        </p:spPr>
        <p:txBody>
          <a:bodyPr wrap="square">
            <a:spAutoFit/>
          </a:bodyPr>
          <a:lstStyle/>
          <a:p>
            <a:pPr algn="r"/>
            <a:r>
              <a:rPr lang="en-GB" sz="2000" b="1" dirty="0" smtClean="0"/>
              <a:t>“hurdy-gurdy monkey men”</a:t>
            </a:r>
            <a:endParaRPr lang="en-GB" sz="2000" b="1" dirty="0"/>
          </a:p>
        </p:txBody>
      </p:sp>
      <p:pic>
        <p:nvPicPr>
          <p:cNvPr id="38918" name="Picture 6" descr="http://www.rockinghorses-animals.com/images/classic-rocking-horse.jpg"/>
          <p:cNvPicPr>
            <a:picLocks noChangeAspect="1" noChangeArrowheads="1"/>
          </p:cNvPicPr>
          <p:nvPr/>
        </p:nvPicPr>
        <p:blipFill>
          <a:blip r:embed="rId5" cstate="print"/>
          <a:srcRect/>
          <a:stretch>
            <a:fillRect/>
          </a:stretch>
        </p:blipFill>
        <p:spPr bwMode="auto">
          <a:xfrm>
            <a:off x="228600" y="228600"/>
            <a:ext cx="2293397" cy="2362200"/>
          </a:xfrm>
          <a:prstGeom prst="rect">
            <a:avLst/>
          </a:prstGeom>
          <a:noFill/>
        </p:spPr>
      </p:pic>
      <p:pic>
        <p:nvPicPr>
          <p:cNvPr id="38920" name="Picture 8" descr="http://www.bandstandmarathon.org.uk/userimages/Bridgwater_Bandstand.jpg"/>
          <p:cNvPicPr>
            <a:picLocks noChangeAspect="1" noChangeArrowheads="1"/>
          </p:cNvPicPr>
          <p:nvPr/>
        </p:nvPicPr>
        <p:blipFill>
          <a:blip r:embed="rId6" cstate="print"/>
          <a:srcRect l="13508" r="21951" b="10000"/>
          <a:stretch>
            <a:fillRect/>
          </a:stretch>
        </p:blipFill>
        <p:spPr bwMode="auto">
          <a:xfrm>
            <a:off x="3124200" y="3276600"/>
            <a:ext cx="1981200" cy="2073349"/>
          </a:xfrm>
          <a:prstGeom prst="rect">
            <a:avLst/>
          </a:prstGeom>
          <a:noFill/>
        </p:spPr>
      </p:pic>
      <p:sp>
        <p:nvSpPr>
          <p:cNvPr id="12" name="Rectangle 11"/>
          <p:cNvSpPr/>
          <p:nvPr/>
        </p:nvSpPr>
        <p:spPr>
          <a:xfrm>
            <a:off x="2971800" y="5410200"/>
            <a:ext cx="2286000" cy="400110"/>
          </a:xfrm>
          <a:prstGeom prst="rect">
            <a:avLst/>
          </a:prstGeom>
        </p:spPr>
        <p:txBody>
          <a:bodyPr wrap="square">
            <a:spAutoFit/>
          </a:bodyPr>
          <a:lstStyle/>
          <a:p>
            <a:r>
              <a:rPr lang="en-GB" sz="2000" b="1" dirty="0" smtClean="0"/>
              <a:t>“the band stand”</a:t>
            </a:r>
            <a:endParaRPr lang="en-GB" sz="2000" b="1" dirty="0"/>
          </a:p>
        </p:txBody>
      </p:sp>
      <p:sp>
        <p:nvSpPr>
          <p:cNvPr id="13" name="TextBox 12"/>
          <p:cNvSpPr txBox="1"/>
          <p:nvPr/>
        </p:nvSpPr>
        <p:spPr>
          <a:xfrm>
            <a:off x="1371600" y="6400800"/>
            <a:ext cx="6629400" cy="738664"/>
          </a:xfrm>
          <a:prstGeom prst="rect">
            <a:avLst/>
          </a:prstGeom>
          <a:noFill/>
        </p:spPr>
        <p:txBody>
          <a:bodyPr wrap="square" rtlCol="0">
            <a:spAutoFit/>
          </a:bodyPr>
          <a:lstStyle/>
          <a:p>
            <a:r>
              <a:rPr lang="en-GB" sz="1200" b="1" dirty="0" smtClean="0"/>
              <a:t>What kind of images are we presented with in the first three stanzas? What do they tell us about the speaker’s past relationships with men?</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cont’d</a:t>
            </a:r>
            <a:endParaRPr lang="en-GB" dirty="0"/>
          </a:p>
        </p:txBody>
      </p:sp>
      <p:sp>
        <p:nvSpPr>
          <p:cNvPr id="3" name="Content Placeholder 2"/>
          <p:cNvSpPr>
            <a:spLocks noGrp="1"/>
          </p:cNvSpPr>
          <p:nvPr>
            <p:ph sz="quarter" idx="1"/>
          </p:nvPr>
        </p:nvSpPr>
        <p:spPr>
          <a:xfrm>
            <a:off x="457200" y="1600200"/>
            <a:ext cx="6186502" cy="4525963"/>
          </a:xfrm>
        </p:spPr>
        <p:txBody>
          <a:bodyPr>
            <a:normAutofit lnSpcReduction="10000"/>
          </a:bodyPr>
          <a:lstStyle/>
          <a:p>
            <a:r>
              <a:rPr lang="en-GB" sz="2800" dirty="0" smtClean="0"/>
              <a:t>Promenade-</a:t>
            </a:r>
            <a:r>
              <a:rPr lang="en-GB" sz="2800" dirty="0"/>
              <a:t>indicates a place specifically intended for </a:t>
            </a:r>
            <a:r>
              <a:rPr lang="en-GB" sz="2800" dirty="0" smtClean="0"/>
              <a:t>walking</a:t>
            </a:r>
          </a:p>
          <a:p>
            <a:endParaRPr lang="en-GB" sz="2800" dirty="0"/>
          </a:p>
          <a:p>
            <a:endParaRPr lang="en-GB" sz="2800" dirty="0" smtClean="0"/>
          </a:p>
          <a:p>
            <a:r>
              <a:rPr lang="en-GB" sz="2800" dirty="0" smtClean="0"/>
              <a:t>Bandstand- </a:t>
            </a:r>
            <a:r>
              <a:rPr lang="en-GB" sz="2800" dirty="0"/>
              <a:t>circular or semicircular structure set in a park, garden, pier, or indoor space, designed to accommodate musical bands performing concerts</a:t>
            </a:r>
          </a:p>
        </p:txBody>
      </p:sp>
      <p:pic>
        <p:nvPicPr>
          <p:cNvPr id="8194" name="Picture 2" descr="http://t3.gstatic.com/images?q=tbn:ANd9GcSoBsACqrj0h4u8R7xVKLtKCMB_36cZs9SB1Uhov8kcroLvsPun:www.images-love-madeira.com/images01/funchal-promenade-004.jpg"/>
          <p:cNvPicPr>
            <a:picLocks noChangeAspect="1" noChangeArrowheads="1"/>
          </p:cNvPicPr>
          <p:nvPr/>
        </p:nvPicPr>
        <p:blipFill>
          <a:blip r:embed="rId2" cstate="print"/>
          <a:srcRect/>
          <a:stretch>
            <a:fillRect/>
          </a:stretch>
        </p:blipFill>
        <p:spPr bwMode="auto">
          <a:xfrm>
            <a:off x="7072330" y="1142984"/>
            <a:ext cx="1847850" cy="2466975"/>
          </a:xfrm>
          <a:prstGeom prst="rect">
            <a:avLst/>
          </a:prstGeom>
          <a:noFill/>
        </p:spPr>
      </p:pic>
      <p:pic>
        <p:nvPicPr>
          <p:cNvPr id="8196" name="Picture 4" descr="http://www.clevedon.org/assets/images/Bandstand_96_ppi.jpg"/>
          <p:cNvPicPr>
            <a:picLocks noChangeAspect="1" noChangeArrowheads="1"/>
          </p:cNvPicPr>
          <p:nvPr/>
        </p:nvPicPr>
        <p:blipFill>
          <a:blip r:embed="rId3" cstate="print"/>
          <a:srcRect/>
          <a:stretch>
            <a:fillRect/>
          </a:stretch>
        </p:blipFill>
        <p:spPr bwMode="auto">
          <a:xfrm>
            <a:off x="5643570" y="4553856"/>
            <a:ext cx="3157530" cy="23041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900432584[1]"/>
          <p:cNvPicPr>
            <a:picLocks noChangeAspect="1" noChangeArrowheads="1"/>
          </p:cNvPicPr>
          <p:nvPr/>
        </p:nvPicPr>
        <p:blipFill>
          <a:blip r:embed="rId3" cstate="print"/>
          <a:srcRect/>
          <a:stretch>
            <a:fillRect/>
          </a:stretch>
        </p:blipFill>
        <p:spPr bwMode="auto">
          <a:xfrm>
            <a:off x="7315200" y="0"/>
            <a:ext cx="1828800" cy="1828800"/>
          </a:xfrm>
          <a:prstGeom prst="rect">
            <a:avLst/>
          </a:prstGeom>
          <a:noFill/>
          <a:ln w="9525">
            <a:noFill/>
            <a:miter lim="800000"/>
            <a:headEnd/>
            <a:tailEnd/>
          </a:ln>
        </p:spPr>
      </p:pic>
      <p:pic>
        <p:nvPicPr>
          <p:cNvPr id="39940" name="Picture 4" descr="http://4.bp.blogspot.com/-BSQ7_WxY4cU/TZ2aYpDSzBI/AAAAAAAAEjA/12wc2BnalKw/s1600/greta_garbo_queen_christina_6.jpg"/>
          <p:cNvPicPr>
            <a:picLocks noChangeAspect="1" noChangeArrowheads="1"/>
          </p:cNvPicPr>
          <p:nvPr/>
        </p:nvPicPr>
        <p:blipFill>
          <a:blip r:embed="rId4" cstate="print"/>
          <a:srcRect/>
          <a:stretch>
            <a:fillRect/>
          </a:stretch>
        </p:blipFill>
        <p:spPr bwMode="auto">
          <a:xfrm>
            <a:off x="228600" y="228600"/>
            <a:ext cx="2209800" cy="3081935"/>
          </a:xfrm>
          <a:prstGeom prst="rect">
            <a:avLst/>
          </a:prstGeom>
          <a:noFill/>
        </p:spPr>
      </p:pic>
      <p:sp>
        <p:nvSpPr>
          <p:cNvPr id="5" name="Explosion 1 4"/>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Box 5"/>
          <p:cNvSpPr txBox="1"/>
          <p:nvPr/>
        </p:nvSpPr>
        <p:spPr>
          <a:xfrm>
            <a:off x="1371600" y="6400800"/>
            <a:ext cx="6629400" cy="738664"/>
          </a:xfrm>
          <a:prstGeom prst="rect">
            <a:avLst/>
          </a:prstGeom>
          <a:noFill/>
        </p:spPr>
        <p:txBody>
          <a:bodyPr wrap="square" rtlCol="0">
            <a:spAutoFit/>
          </a:bodyPr>
          <a:lstStyle/>
          <a:p>
            <a:r>
              <a:rPr lang="en-GB" sz="1200" b="1" dirty="0" smtClean="0"/>
              <a:t>What kind of images are we presented with in the first three stanzas? What do they tell us about the speaker’s past relationships with men?</a:t>
            </a:r>
          </a:p>
          <a:p>
            <a:endParaRPr lang="en-GB" dirty="0"/>
          </a:p>
        </p:txBody>
      </p:sp>
      <p:pic>
        <p:nvPicPr>
          <p:cNvPr id="12290" name="Picture 2" descr="http://images.fineartamerica.com/images-medium-large/damsel-in-distress-granger.jpg"/>
          <p:cNvPicPr>
            <a:picLocks noChangeAspect="1" noChangeArrowheads="1"/>
          </p:cNvPicPr>
          <p:nvPr/>
        </p:nvPicPr>
        <p:blipFill>
          <a:blip r:embed="rId5" cstate="print"/>
          <a:srcRect l="30918" t="12237" r="20773" b="3633"/>
          <a:stretch>
            <a:fillRect/>
          </a:stretch>
        </p:blipFill>
        <p:spPr bwMode="auto">
          <a:xfrm>
            <a:off x="7010400" y="2133600"/>
            <a:ext cx="1905000" cy="4191000"/>
          </a:xfrm>
          <a:prstGeom prst="rect">
            <a:avLst/>
          </a:prstGeom>
          <a:noFill/>
        </p:spPr>
      </p:pic>
      <p:pic>
        <p:nvPicPr>
          <p:cNvPr id="12292" name="Picture 4" descr="http://www.ivanoid.com/wp-content/uploads/2009/02/le_troubadour1.jpg"/>
          <p:cNvPicPr>
            <a:picLocks noChangeAspect="1" noChangeArrowheads="1"/>
          </p:cNvPicPr>
          <p:nvPr/>
        </p:nvPicPr>
        <p:blipFill>
          <a:blip r:embed="rId6" cstate="print"/>
          <a:srcRect l="7692" t="11531" r="23077" b="10634"/>
          <a:stretch>
            <a:fillRect/>
          </a:stretch>
        </p:blipFill>
        <p:spPr bwMode="auto">
          <a:xfrm>
            <a:off x="3581400" y="914400"/>
            <a:ext cx="2133600" cy="3200400"/>
          </a:xfrm>
          <a:prstGeom prst="rect">
            <a:avLst/>
          </a:prstGeom>
          <a:noFill/>
        </p:spPr>
      </p:pic>
      <p:sp>
        <p:nvSpPr>
          <p:cNvPr id="8" name="Rectangle 7"/>
          <p:cNvSpPr/>
          <p:nvPr/>
        </p:nvSpPr>
        <p:spPr>
          <a:xfrm>
            <a:off x="228600" y="3276600"/>
            <a:ext cx="2286000" cy="400110"/>
          </a:xfrm>
          <a:prstGeom prst="rect">
            <a:avLst/>
          </a:prstGeom>
        </p:spPr>
        <p:txBody>
          <a:bodyPr wrap="square">
            <a:spAutoFit/>
          </a:bodyPr>
          <a:lstStyle/>
          <a:p>
            <a:r>
              <a:rPr lang="en-GB" sz="2000" b="1" dirty="0" smtClean="0"/>
              <a:t>“queen”</a:t>
            </a:r>
            <a:endParaRPr lang="en-GB" sz="2000" b="1" dirty="0"/>
          </a:p>
        </p:txBody>
      </p:sp>
      <p:sp>
        <p:nvSpPr>
          <p:cNvPr id="9" name="Rectangle 8"/>
          <p:cNvSpPr/>
          <p:nvPr/>
        </p:nvSpPr>
        <p:spPr>
          <a:xfrm>
            <a:off x="3581400" y="4114800"/>
            <a:ext cx="2286000" cy="400110"/>
          </a:xfrm>
          <a:prstGeom prst="rect">
            <a:avLst/>
          </a:prstGeom>
        </p:spPr>
        <p:txBody>
          <a:bodyPr wrap="square">
            <a:spAutoFit/>
          </a:bodyPr>
          <a:lstStyle/>
          <a:p>
            <a:r>
              <a:rPr lang="en-GB" sz="2000" b="1" dirty="0" smtClean="0"/>
              <a:t>“troubadour”</a:t>
            </a:r>
            <a:endParaRPr lang="en-GB" sz="2000" b="1" dirty="0"/>
          </a:p>
        </p:txBody>
      </p:sp>
      <p:sp>
        <p:nvSpPr>
          <p:cNvPr id="10" name="Rectangle 9"/>
          <p:cNvSpPr/>
          <p:nvPr/>
        </p:nvSpPr>
        <p:spPr>
          <a:xfrm>
            <a:off x="6629400" y="1676400"/>
            <a:ext cx="2286000" cy="400110"/>
          </a:xfrm>
          <a:prstGeom prst="rect">
            <a:avLst/>
          </a:prstGeom>
        </p:spPr>
        <p:txBody>
          <a:bodyPr wrap="square">
            <a:spAutoFit/>
          </a:bodyPr>
          <a:lstStyle/>
          <a:p>
            <a:pPr algn="r"/>
            <a:r>
              <a:rPr lang="en-GB" sz="2000" b="1" dirty="0" smtClean="0"/>
              <a:t>“damsel”</a:t>
            </a:r>
            <a:endParaRPr lang="en-GB"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Yet more language</a:t>
            </a:r>
            <a:endParaRPr lang="en-GB" dirty="0"/>
          </a:p>
        </p:txBody>
      </p:sp>
      <p:sp>
        <p:nvSpPr>
          <p:cNvPr id="3" name="Content Placeholder 2"/>
          <p:cNvSpPr>
            <a:spLocks noGrp="1"/>
          </p:cNvSpPr>
          <p:nvPr>
            <p:ph sz="quarter" idx="1"/>
          </p:nvPr>
        </p:nvSpPr>
        <p:spPr>
          <a:xfrm>
            <a:off x="457200" y="1600200"/>
            <a:ext cx="6758006" cy="4525963"/>
          </a:xfrm>
        </p:spPr>
        <p:txBody>
          <a:bodyPr>
            <a:normAutofit/>
          </a:bodyPr>
          <a:lstStyle/>
          <a:p>
            <a:r>
              <a:rPr lang="en-GB" dirty="0" smtClean="0"/>
              <a:t>Troubadour-was a composer and performer of </a:t>
            </a:r>
            <a:r>
              <a:rPr lang="en-GB" dirty="0" smtClean="0">
                <a:hlinkClick r:id="rId2" tooltip="Old Occitan"/>
              </a:rPr>
              <a:t>Old Occitan</a:t>
            </a:r>
            <a:r>
              <a:rPr lang="en-GB" dirty="0" smtClean="0"/>
              <a:t> </a:t>
            </a:r>
            <a:r>
              <a:rPr lang="en-GB" dirty="0" smtClean="0">
                <a:hlinkClick r:id="rId3" tooltip="Lyric poetry"/>
              </a:rPr>
              <a:t>lyric poetry</a:t>
            </a:r>
            <a:r>
              <a:rPr lang="en-GB" dirty="0" smtClean="0"/>
              <a:t> during the </a:t>
            </a:r>
            <a:r>
              <a:rPr lang="en-GB" dirty="0" smtClean="0">
                <a:hlinkClick r:id="rId4" tooltip="High Middle Ages"/>
              </a:rPr>
              <a:t>High Middle Ages</a:t>
            </a:r>
            <a:endParaRPr lang="en-GB" dirty="0" smtClean="0"/>
          </a:p>
          <a:p>
            <a:endParaRPr lang="en-GB" dirty="0"/>
          </a:p>
          <a:p>
            <a:r>
              <a:rPr lang="en-GB" dirty="0" smtClean="0"/>
              <a:t>Damsel-The subject of the </a:t>
            </a:r>
            <a:r>
              <a:rPr lang="en-GB" b="1" dirty="0" smtClean="0"/>
              <a:t>damsel in distress</a:t>
            </a:r>
            <a:r>
              <a:rPr lang="en-GB" dirty="0" smtClean="0"/>
              <a:t>, or persecuted maiden, is a classic theme in world literature, art, and film. She is usually a beautiful young woman placed in a dire predicament by a </a:t>
            </a:r>
            <a:r>
              <a:rPr lang="en-GB" dirty="0" smtClean="0">
                <a:hlinkClick r:id="rId5" tooltip="Villain"/>
              </a:rPr>
              <a:t>villain</a:t>
            </a:r>
            <a:r>
              <a:rPr lang="en-GB" dirty="0" smtClean="0"/>
              <a:t> or </a:t>
            </a:r>
            <a:r>
              <a:rPr lang="en-GB" dirty="0" smtClean="0">
                <a:hlinkClick r:id="rId6" tooltip="Monster"/>
              </a:rPr>
              <a:t>monster</a:t>
            </a:r>
            <a:r>
              <a:rPr lang="en-GB" dirty="0" smtClean="0"/>
              <a:t> and who requires a </a:t>
            </a:r>
            <a:r>
              <a:rPr lang="en-GB" dirty="0" smtClean="0">
                <a:hlinkClick r:id="rId7" tooltip="Hero"/>
              </a:rPr>
              <a:t>hero</a:t>
            </a:r>
            <a:r>
              <a:rPr lang="en-GB" dirty="0" smtClean="0"/>
              <a:t> to achieve her rescue. </a:t>
            </a:r>
          </a:p>
          <a:p>
            <a:endParaRPr lang="en-GB" dirty="0"/>
          </a:p>
          <a:p>
            <a:endParaRPr lang="en-GB" dirty="0"/>
          </a:p>
        </p:txBody>
      </p:sp>
      <p:pic>
        <p:nvPicPr>
          <p:cNvPr id="10242" name="Picture 2" descr="http://t0.gstatic.com/images?q=tbn:ANd9GcSxiuFLvnqkVm4M0gPTOBDHNq53XDk-kaCiMslghyZP8pL5nj2D:foad.troubadour.free.fr/images/troubadour4.gif"/>
          <p:cNvPicPr>
            <a:picLocks noChangeAspect="1" noChangeArrowheads="1"/>
          </p:cNvPicPr>
          <p:nvPr/>
        </p:nvPicPr>
        <p:blipFill>
          <a:blip r:embed="rId8" cstate="print"/>
          <a:srcRect/>
          <a:stretch>
            <a:fillRect/>
          </a:stretch>
        </p:blipFill>
        <p:spPr bwMode="auto">
          <a:xfrm>
            <a:off x="7215206" y="2786058"/>
            <a:ext cx="1685925" cy="27146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077200" cy="1600200"/>
          </a:xfrm>
        </p:spPr>
        <p:txBody>
          <a:bodyPr>
            <a:normAutofit fontScale="90000"/>
          </a:bodyPr>
          <a:lstStyle/>
          <a:p>
            <a:pPr eaLnBrk="1" fontAlgn="auto" hangingPunct="1">
              <a:spcAft>
                <a:spcPts val="0"/>
              </a:spcAft>
              <a:defRPr/>
            </a:pPr>
            <a:r>
              <a:rPr lang="en-GB" dirty="0" smtClean="0">
                <a:latin typeface="+mn-lt"/>
              </a:rPr>
              <a:t/>
            </a:r>
            <a:br>
              <a:rPr lang="en-GB" dirty="0" smtClean="0">
                <a:latin typeface="+mn-lt"/>
              </a:rPr>
            </a:br>
            <a:r>
              <a:rPr lang="en-GB" dirty="0" smtClean="0">
                <a:latin typeface="+mn-lt"/>
              </a:rPr>
              <a:t/>
            </a:r>
            <a:br>
              <a:rPr lang="en-GB" dirty="0" smtClean="0">
                <a:latin typeface="+mn-lt"/>
              </a:rPr>
            </a:br>
            <a:r>
              <a:rPr lang="en-GB" dirty="0" smtClean="0">
                <a:latin typeface="+mn-lt"/>
              </a:rPr>
              <a:t/>
            </a:r>
            <a:br>
              <a:rPr lang="en-GB" dirty="0" smtClean="0">
                <a:latin typeface="+mn-lt"/>
              </a:rPr>
            </a:br>
            <a:r>
              <a:rPr lang="en-GB" dirty="0" smtClean="0">
                <a:latin typeface="+mn-lt"/>
              </a:rPr>
              <a:t/>
            </a:r>
            <a:br>
              <a:rPr lang="en-GB"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latin typeface="+mn-lt"/>
              </a:rPr>
              <a:t/>
            </a:r>
            <a:br>
              <a:rPr lang="en-GB" b="1" dirty="0" smtClean="0">
                <a:latin typeface="+mn-lt"/>
              </a:rPr>
            </a:br>
            <a:r>
              <a:rPr lang="en-GB" b="1" dirty="0" smtClean="0">
                <a:solidFill>
                  <a:srgbClr val="C00000"/>
                </a:solidFill>
                <a:latin typeface="+mn-lt"/>
              </a:rPr>
              <a:t/>
            </a:r>
            <a:br>
              <a:rPr lang="en-GB" b="1" dirty="0" smtClean="0">
                <a:solidFill>
                  <a:srgbClr val="C00000"/>
                </a:solidFill>
                <a:latin typeface="+mn-lt"/>
              </a:rPr>
            </a:br>
            <a:r>
              <a:rPr lang="en-GB" dirty="0" smtClean="0"/>
              <a:t/>
            </a:r>
            <a:br>
              <a:rPr lang="en-GB" dirty="0" smtClean="0"/>
            </a:br>
            <a:endParaRPr lang="en-GB" dirty="0"/>
          </a:p>
        </p:txBody>
      </p:sp>
      <p:pic>
        <p:nvPicPr>
          <p:cNvPr id="18435" name="Picture 8" descr="http://ericatwitts.files.wordpress.com/2010/03/sad-woman-silhouette.jpg"/>
          <p:cNvPicPr>
            <a:picLocks noChangeAspect="1" noChangeArrowheads="1"/>
          </p:cNvPicPr>
          <p:nvPr/>
        </p:nvPicPr>
        <p:blipFill>
          <a:blip r:embed="rId2" cstate="print"/>
          <a:srcRect/>
          <a:stretch>
            <a:fillRect/>
          </a:stretch>
        </p:blipFill>
        <p:spPr bwMode="auto">
          <a:xfrm>
            <a:off x="3962400" y="0"/>
            <a:ext cx="5181600" cy="6908800"/>
          </a:xfrm>
          <a:prstGeom prst="rect">
            <a:avLst/>
          </a:prstGeom>
          <a:noFill/>
          <a:ln w="9525">
            <a:noFill/>
            <a:miter lim="800000"/>
            <a:headEnd/>
            <a:tailEnd/>
          </a:ln>
        </p:spPr>
      </p:pic>
      <p:sp>
        <p:nvSpPr>
          <p:cNvPr id="19" name="Title 1"/>
          <p:cNvSpPr txBox="1">
            <a:spLocks/>
          </p:cNvSpPr>
          <p:nvPr/>
        </p:nvSpPr>
        <p:spPr>
          <a:xfrm>
            <a:off x="0" y="2590800"/>
            <a:ext cx="4267200" cy="4267200"/>
          </a:xfrm>
          <a:prstGeom prst="rect">
            <a:avLst/>
          </a:prstGeo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274320" indent="-274320" fontAlgn="auto">
              <a:spcBef>
                <a:spcPts val="600"/>
              </a:spcBef>
              <a:spcAft>
                <a:spcPts val="0"/>
              </a:spcAft>
              <a:buClr>
                <a:schemeClr val="accent1"/>
              </a:buClr>
              <a:buSzPct val="76000"/>
              <a:buFont typeface="Wingdings 3"/>
              <a:buChar char=""/>
              <a:defRPr/>
            </a:pPr>
            <a:r>
              <a:rPr lang="en-GB" sz="9600" b="1" dirty="0" smtClean="0">
                <a:solidFill>
                  <a:schemeClr val="tx1"/>
                </a:solidFill>
              </a:rPr>
              <a:t>What </a:t>
            </a:r>
            <a:r>
              <a:rPr lang="en-GB" sz="9600" b="1" dirty="0">
                <a:solidFill>
                  <a:schemeClr val="tx1"/>
                </a:solidFill>
              </a:rPr>
              <a:t>do these images tell us about the speaker’s past relationships with men?</a:t>
            </a:r>
            <a:endParaRPr lang="en-GB" sz="9600" b="1" dirty="0">
              <a:solidFill>
                <a:schemeClr val="tx1"/>
              </a:solidFill>
            </a:endParaRPr>
          </a:p>
          <a:p>
            <a:pPr marL="274320" indent="-274320" fontAlgn="auto">
              <a:spcBef>
                <a:spcPts val="600"/>
              </a:spcBef>
              <a:spcAft>
                <a:spcPts val="0"/>
              </a:spcAft>
              <a:buClr>
                <a:schemeClr val="accent1"/>
              </a:buClr>
              <a:buSzPct val="76000"/>
              <a:buFont typeface="Wingdings 3"/>
              <a:buChar char=""/>
              <a:defRPr/>
            </a:pPr>
            <a:endParaRPr lang="en-GB" sz="9600" b="1" dirty="0" smtClean="0">
              <a:solidFill>
                <a:schemeClr val="tx1"/>
              </a:solidFill>
            </a:endParaRPr>
          </a:p>
          <a:p>
            <a:pPr marL="274320" indent="-274320" fontAlgn="auto">
              <a:spcBef>
                <a:spcPts val="600"/>
              </a:spcBef>
              <a:spcAft>
                <a:spcPts val="0"/>
              </a:spcAft>
              <a:buClr>
                <a:schemeClr val="accent1"/>
              </a:buClr>
              <a:buSzPct val="76000"/>
              <a:buFont typeface="Wingdings 3"/>
              <a:buChar char=""/>
              <a:defRPr/>
            </a:pPr>
            <a:r>
              <a:rPr lang="en-GB" sz="9600" b="1" dirty="0" smtClean="0">
                <a:solidFill>
                  <a:schemeClr val="tx1"/>
                </a:solidFill>
              </a:rPr>
              <a:t>Explode </a:t>
            </a:r>
            <a:r>
              <a:rPr lang="en-GB" sz="9600" b="1" dirty="0">
                <a:solidFill>
                  <a:schemeClr val="tx1"/>
                </a:solidFill>
              </a:rPr>
              <a:t>the quote! </a:t>
            </a:r>
            <a:r>
              <a:rPr lang="en-GB" sz="8000" dirty="0">
                <a:solidFill>
                  <a:schemeClr val="tx1"/>
                </a:solidFill>
              </a:rPr>
              <a:t>Come up with as many possible ideas or interpretations as you can. Then write up your ideas in a mini paragraph.  Use </a:t>
            </a:r>
            <a:r>
              <a:rPr lang="en-GB" sz="8000" b="1" dirty="0">
                <a:solidFill>
                  <a:srgbClr val="00B050"/>
                </a:solidFill>
              </a:rPr>
              <a:t>modal verbs </a:t>
            </a:r>
            <a:r>
              <a:rPr lang="en-GB" sz="8000" dirty="0">
                <a:solidFill>
                  <a:schemeClr val="tx1"/>
                </a:solidFill>
              </a:rPr>
              <a:t>and </a:t>
            </a:r>
            <a:r>
              <a:rPr lang="en-GB" sz="8000" b="1" dirty="0">
                <a:solidFill>
                  <a:srgbClr val="00B050"/>
                </a:solidFill>
              </a:rPr>
              <a:t>active verbs </a:t>
            </a:r>
            <a:r>
              <a:rPr lang="en-GB" sz="8000" dirty="0">
                <a:solidFill>
                  <a:schemeClr val="tx1"/>
                </a:solidFill>
              </a:rPr>
              <a:t>for analysing. </a:t>
            </a:r>
          </a:p>
          <a:p>
            <a:pPr marL="274320" indent="-274320" fontAlgn="auto">
              <a:spcBef>
                <a:spcPts val="600"/>
              </a:spcBef>
              <a:spcAft>
                <a:spcPts val="0"/>
              </a:spcAft>
              <a:buClr>
                <a:schemeClr val="accent1"/>
              </a:buClr>
              <a:buSzPct val="76000"/>
              <a:defRPr/>
            </a:pPr>
            <a:endParaRPr lang="en-GB" sz="9600" dirty="0">
              <a:solidFill>
                <a:schemeClr val="tx1"/>
              </a:solidFill>
            </a:endParaRPr>
          </a:p>
          <a:p>
            <a:pPr marL="274320" indent="-274320" fontAlgn="auto">
              <a:spcBef>
                <a:spcPts val="600"/>
              </a:spcBef>
              <a:spcAft>
                <a:spcPts val="0"/>
              </a:spcAft>
              <a:buClr>
                <a:schemeClr val="accent1"/>
              </a:buClr>
              <a:buSzPct val="76000"/>
              <a:buFont typeface="Wingdings 3"/>
              <a:buChar char=""/>
              <a:defRPr/>
            </a:pPr>
            <a:endParaRPr lang="en-GB" sz="2600" b="1" dirty="0">
              <a:solidFill>
                <a:schemeClr val="tx1"/>
              </a:solidFill>
            </a:endParaRPr>
          </a:p>
          <a:p>
            <a:pPr marL="274320" indent="-274320" fontAlgn="auto">
              <a:spcBef>
                <a:spcPts val="600"/>
              </a:spcBef>
              <a:spcAft>
                <a:spcPts val="0"/>
              </a:spcAft>
              <a:buClr>
                <a:schemeClr val="accent1"/>
              </a:buClr>
              <a:buSzPct val="76000"/>
              <a:buFont typeface="Wingdings 3"/>
              <a:buChar char=""/>
              <a:defRPr/>
            </a:pPr>
            <a:endParaRPr lang="en-GB" sz="2600" b="1" dirty="0">
              <a:solidFill>
                <a:schemeClr val="tx1"/>
              </a:solidFill>
            </a:endParaRPr>
          </a:p>
          <a:p>
            <a:pPr marL="274320" indent="-274320" fontAlgn="auto">
              <a:spcBef>
                <a:spcPts val="600"/>
              </a:spcBef>
              <a:spcAft>
                <a:spcPts val="0"/>
              </a:spcAft>
              <a:buClr>
                <a:schemeClr val="accent1"/>
              </a:buClr>
              <a:buSzPct val="76000"/>
              <a:buFont typeface="Wingdings 3"/>
              <a:buChar char=""/>
              <a:defRPr/>
            </a:pPr>
            <a:endParaRPr lang="en-GB" sz="2600" b="1" dirty="0">
              <a:solidFill>
                <a:schemeClr val="tx1"/>
              </a:solidFill>
            </a:endParaRPr>
          </a:p>
          <a:p>
            <a:pPr marL="274320" indent="-274320" fontAlgn="auto">
              <a:spcBef>
                <a:spcPts val="600"/>
              </a:spcBef>
              <a:spcAft>
                <a:spcPts val="0"/>
              </a:spcAft>
              <a:buClr>
                <a:schemeClr val="accent1"/>
              </a:buClr>
              <a:buSzPct val="76000"/>
              <a:buFont typeface="Wingdings 3"/>
              <a:buNone/>
              <a:defRPr/>
            </a:pPr>
            <a:r>
              <a:rPr lang="en-GB" sz="6400" dirty="0">
                <a:solidFill>
                  <a:schemeClr val="tx1"/>
                </a:solidFill>
              </a:rPr>
              <a:t/>
            </a:r>
            <a:br>
              <a:rPr lang="en-GB" sz="6400" dirty="0">
                <a:solidFill>
                  <a:schemeClr val="tx1"/>
                </a:solidFill>
              </a:rPr>
            </a:br>
            <a:endParaRPr lang="en-GB" sz="6400" dirty="0">
              <a:solidFill>
                <a:schemeClr val="tx1"/>
              </a:solidFill>
            </a:endParaRPr>
          </a:p>
        </p:txBody>
      </p:sp>
      <p:sp>
        <p:nvSpPr>
          <p:cNvPr id="20" name="Oval Callout 19"/>
          <p:cNvSpPr/>
          <p:nvPr/>
        </p:nvSpPr>
        <p:spPr>
          <a:xfrm>
            <a:off x="152400" y="228600"/>
            <a:ext cx="5105400" cy="2209800"/>
          </a:xfrm>
          <a:prstGeom prst="wedgeEllipseCallout">
            <a:avLst>
              <a:gd name="adj1" fmla="val 55102"/>
              <a:gd name="adj2" fmla="val 1040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8" name="TextBox 20"/>
          <p:cNvSpPr txBox="1">
            <a:spLocks noChangeArrowheads="1"/>
          </p:cNvSpPr>
          <p:nvPr/>
        </p:nvSpPr>
        <p:spPr bwMode="auto">
          <a:xfrm>
            <a:off x="533400" y="609600"/>
            <a:ext cx="4572000" cy="1384300"/>
          </a:xfrm>
          <a:prstGeom prst="rect">
            <a:avLst/>
          </a:prstGeom>
          <a:noFill/>
          <a:ln w="9525">
            <a:noFill/>
            <a:miter lim="800000"/>
            <a:headEnd/>
            <a:tailEnd/>
          </a:ln>
        </p:spPr>
        <p:txBody>
          <a:bodyPr>
            <a:spAutoFit/>
          </a:bodyPr>
          <a:lstStyle/>
          <a:p>
            <a:r>
              <a:rPr lang="en-GB" sz="2800">
                <a:latin typeface="Gill Sans MT" pitchFamily="34" charset="0"/>
              </a:rPr>
              <a:t>Men were my dolphins, my performing seals; my sailing ships,</a:t>
            </a:r>
            <a:r>
              <a:rPr lang="en-GB" sz="2800" b="1">
                <a:latin typeface="Gill Sans MT" pitchFamily="34" charset="0"/>
              </a:rPr>
              <a:t> </a:t>
            </a:r>
            <a:r>
              <a:rPr lang="en-GB" sz="2800">
                <a:latin typeface="Gill Sans MT" pitchFamily="34" charset="0"/>
              </a:rPr>
              <a:t>the ballast in my hold.</a:t>
            </a:r>
          </a:p>
        </p:txBody>
      </p:sp>
      <p:sp>
        <p:nvSpPr>
          <p:cNvPr id="7" name="Explosion 1 6"/>
          <p:cNvSpPr/>
          <p:nvPr/>
        </p:nvSpPr>
        <p:spPr>
          <a:xfrm>
            <a:off x="3571868" y="3786190"/>
            <a:ext cx="762000" cy="6858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90600"/>
            <a:ext cx="8763000" cy="5867400"/>
          </a:xfrm>
          <a:solidFill>
            <a:schemeClr val="bg1"/>
          </a:solidFill>
          <a:ln>
            <a:noFill/>
          </a:ln>
        </p:spPr>
        <p:txBody>
          <a:bodyPr>
            <a:normAutofit fontScale="92500" lnSpcReduction="10000"/>
          </a:bodyPr>
          <a:lstStyle/>
          <a:p>
            <a:pPr>
              <a:buNone/>
            </a:pPr>
            <a:r>
              <a:rPr lang="en-GB" sz="2500" dirty="0" smtClean="0"/>
              <a:t>Men were my buttresses, my castellated towers,</a:t>
            </a:r>
          </a:p>
          <a:p>
            <a:pPr>
              <a:buNone/>
            </a:pPr>
            <a:r>
              <a:rPr lang="en-GB" sz="2500" dirty="0" smtClean="0"/>
              <a:t>the bowers where I took my rest. The best and worst</a:t>
            </a:r>
          </a:p>
          <a:p>
            <a:pPr>
              <a:buNone/>
            </a:pPr>
            <a:r>
              <a:rPr lang="en-GB" sz="2500" dirty="0" smtClean="0"/>
              <a:t>of times were men: the peacocks and the cockatoos,</a:t>
            </a:r>
          </a:p>
          <a:p>
            <a:pPr>
              <a:buNone/>
            </a:pPr>
            <a:r>
              <a:rPr lang="en-GB" sz="2500" dirty="0" smtClean="0"/>
              <a:t>the nightingales, the strutting pink flamingos.</a:t>
            </a:r>
          </a:p>
          <a:p>
            <a:pPr>
              <a:buNone/>
            </a:pPr>
            <a:r>
              <a:rPr lang="en-GB" sz="2500" dirty="0" smtClean="0"/>
              <a:t> </a:t>
            </a:r>
          </a:p>
          <a:p>
            <a:pPr>
              <a:buNone/>
            </a:pPr>
            <a:r>
              <a:rPr lang="en-GB" sz="2500" dirty="0" smtClean="0"/>
              <a:t>Men were my dolphins, my performing seals; my sailing-ships,</a:t>
            </a:r>
          </a:p>
          <a:p>
            <a:pPr>
              <a:buNone/>
            </a:pPr>
            <a:r>
              <a:rPr lang="en-GB" sz="2500" dirty="0" smtClean="0"/>
              <a:t>the ballast in my hold. They were the rocking-horses</a:t>
            </a:r>
          </a:p>
          <a:p>
            <a:pPr>
              <a:buNone/>
            </a:pPr>
            <a:r>
              <a:rPr lang="en-GB" sz="2500" dirty="0" smtClean="0"/>
              <a:t>prancing down the promenade, the bandstand</a:t>
            </a:r>
          </a:p>
          <a:p>
            <a:pPr>
              <a:buNone/>
            </a:pPr>
            <a:r>
              <a:rPr lang="en-GB" sz="2500" dirty="0" smtClean="0"/>
              <a:t>where the music played. My hurdy-gurdy monkey-men.</a:t>
            </a:r>
          </a:p>
          <a:p>
            <a:pPr>
              <a:buNone/>
            </a:pPr>
            <a:r>
              <a:rPr lang="en-GB" sz="2500" dirty="0" smtClean="0"/>
              <a:t> </a:t>
            </a:r>
          </a:p>
          <a:p>
            <a:pPr>
              <a:buNone/>
            </a:pPr>
            <a:r>
              <a:rPr lang="en-GB" sz="2500" dirty="0" smtClean="0"/>
              <a:t>I was their queen. I sat enthroned before them,</a:t>
            </a:r>
          </a:p>
          <a:p>
            <a:pPr>
              <a:buNone/>
            </a:pPr>
            <a:r>
              <a:rPr lang="en-GB" sz="2500" dirty="0" smtClean="0"/>
              <a:t>out of reach. We played at courtly love:</a:t>
            </a:r>
          </a:p>
          <a:p>
            <a:pPr>
              <a:buNone/>
            </a:pPr>
            <a:r>
              <a:rPr lang="en-GB" sz="2500" dirty="0" smtClean="0"/>
              <a:t>the troubadour, the damsel and the peach.</a:t>
            </a:r>
          </a:p>
          <a:p>
            <a:pPr>
              <a:buNone/>
            </a:pPr>
            <a:r>
              <a:rPr lang="en-GB" sz="2500" dirty="0" smtClean="0"/>
              <a:t> </a:t>
            </a:r>
          </a:p>
          <a:p>
            <a:pPr eaLnBrk="1" hangingPunct="1">
              <a:lnSpc>
                <a:spcPct val="80000"/>
              </a:lnSpc>
              <a:buFontTx/>
              <a:buNone/>
            </a:pPr>
            <a:endParaRPr lang="en-GB" sz="2400" dirty="0" smtClean="0">
              <a:latin typeface="Calibri" pitchFamily="34" charset="0"/>
            </a:endParaRPr>
          </a:p>
        </p:txBody>
      </p:sp>
      <p:sp>
        <p:nvSpPr>
          <p:cNvPr id="4110" name="Text Box 16"/>
          <p:cNvSpPr txBox="1">
            <a:spLocks noChangeArrowheads="1"/>
          </p:cNvSpPr>
          <p:nvPr/>
        </p:nvSpPr>
        <p:spPr bwMode="auto">
          <a:xfrm>
            <a:off x="457200" y="228600"/>
            <a:ext cx="6248400" cy="400110"/>
          </a:xfrm>
          <a:prstGeom prst="rect">
            <a:avLst/>
          </a:prstGeom>
          <a:noFill/>
          <a:ln w="9525">
            <a:noFill/>
            <a:miter lim="800000"/>
            <a:headEnd/>
            <a:tailEnd/>
          </a:ln>
        </p:spPr>
        <p:txBody>
          <a:bodyPr wrap="square">
            <a:spAutoFit/>
          </a:bodyPr>
          <a:lstStyle/>
          <a:p>
            <a:pPr>
              <a:spcBef>
                <a:spcPct val="50000"/>
              </a:spcBef>
            </a:pPr>
            <a:r>
              <a:rPr lang="en-GB" sz="2000" dirty="0" smtClean="0">
                <a:solidFill>
                  <a:srgbClr val="C00000"/>
                </a:solidFill>
              </a:rPr>
              <a:t>NOW THIS TIME:</a:t>
            </a:r>
            <a:endParaRPr lang="en-GB" sz="2000" dirty="0">
              <a:solidFill>
                <a:srgbClr val="C00000"/>
              </a:solidFill>
              <a:latin typeface="Calibri" pitchFamily="34" charset="0"/>
            </a:endParaRPr>
          </a:p>
        </p:txBody>
      </p:sp>
      <p:pic>
        <p:nvPicPr>
          <p:cNvPr id="16" name="Picture 5" descr="MC900432584[1]"/>
          <p:cNvPicPr>
            <a:picLocks noChangeAspect="1" noChangeArrowheads="1"/>
          </p:cNvPicPr>
          <p:nvPr/>
        </p:nvPicPr>
        <p:blipFill>
          <a:blip r:embed="rId3" cstate="print"/>
          <a:srcRect/>
          <a:stretch>
            <a:fillRect/>
          </a:stretch>
        </p:blipFill>
        <p:spPr bwMode="auto">
          <a:xfrm>
            <a:off x="7315200" y="0"/>
            <a:ext cx="1828800" cy="1828800"/>
          </a:xfrm>
          <a:prstGeom prst="rect">
            <a:avLst/>
          </a:prstGeom>
          <a:noFill/>
          <a:ln w="9525">
            <a:noFill/>
            <a:miter lim="800000"/>
            <a:headEnd/>
            <a:tailEnd/>
          </a:ln>
        </p:spPr>
      </p:pic>
      <p:sp>
        <p:nvSpPr>
          <p:cNvPr id="5" name="TextBox 4"/>
          <p:cNvSpPr txBox="1"/>
          <p:nvPr/>
        </p:nvSpPr>
        <p:spPr>
          <a:xfrm>
            <a:off x="6781800" y="4549676"/>
            <a:ext cx="23622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n-GB" b="1" dirty="0" smtClean="0">
                <a:solidFill>
                  <a:schemeClr val="bg1"/>
                </a:solidFill>
              </a:rPr>
              <a:t>Ignore the images we’ve just looked at. </a:t>
            </a:r>
          </a:p>
          <a:p>
            <a:pPr algn="r"/>
            <a:endParaRPr lang="en-GB" b="1" dirty="0" smtClean="0">
              <a:solidFill>
                <a:schemeClr val="bg1"/>
              </a:solidFill>
            </a:endParaRPr>
          </a:p>
          <a:p>
            <a:pPr marL="342900" indent="-342900" algn="r">
              <a:buFont typeface="+mj-lt"/>
              <a:buAutoNum type="arabicPeriod"/>
            </a:pPr>
            <a:r>
              <a:rPr lang="en-GB" b="1" dirty="0" smtClean="0">
                <a:solidFill>
                  <a:schemeClr val="bg1"/>
                </a:solidFill>
              </a:rPr>
              <a:t>Which words are repeated most frequently?</a:t>
            </a:r>
          </a:p>
          <a:p>
            <a:pPr marL="342900" indent="-342900" algn="r">
              <a:buFont typeface="+mj-lt"/>
              <a:buAutoNum type="arabicPeriod"/>
            </a:pPr>
            <a:endParaRPr lang="en-GB" b="1" dirty="0" smtClean="0">
              <a:solidFill>
                <a:schemeClr val="bg1"/>
              </a:solidFill>
            </a:endParaRPr>
          </a:p>
          <a:p>
            <a:pPr marL="342900" indent="-342900" algn="r">
              <a:buFont typeface="+mj-lt"/>
              <a:buAutoNum type="arabicPeriod"/>
            </a:pPr>
            <a:r>
              <a:rPr lang="en-GB" b="1" dirty="0" smtClean="0">
                <a:solidFill>
                  <a:schemeClr val="bg1"/>
                </a:solidFill>
              </a:rPr>
              <a:t>Significance?</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0" y="1752600"/>
            <a:ext cx="6477000" cy="5562600"/>
          </a:xfrm>
        </p:spPr>
        <p:txBody>
          <a:bodyPr>
            <a:normAutofit/>
          </a:bodyPr>
          <a:lstStyle/>
          <a:p>
            <a:pPr>
              <a:buNone/>
            </a:pPr>
            <a:r>
              <a:rPr lang="en-GB" sz="2500" dirty="0" smtClean="0"/>
              <a:t> </a:t>
            </a:r>
          </a:p>
          <a:p>
            <a:pPr>
              <a:buNone/>
            </a:pPr>
            <a:r>
              <a:rPr lang="en-GB" sz="2500" dirty="0" smtClean="0"/>
              <a:t>But after I was wedded, bedded, I became</a:t>
            </a:r>
          </a:p>
          <a:p>
            <a:pPr>
              <a:buNone/>
            </a:pPr>
            <a:r>
              <a:rPr lang="en-GB" sz="2500" dirty="0" smtClean="0"/>
              <a:t>(yes, overnight) a toy, a plaything, little woman,</a:t>
            </a:r>
          </a:p>
          <a:p>
            <a:pPr>
              <a:buNone/>
            </a:pPr>
            <a:r>
              <a:rPr lang="en-GB" sz="2500" dirty="0" smtClean="0"/>
              <a:t>wife, a bit of fluff. My husband clicked</a:t>
            </a:r>
          </a:p>
          <a:p>
            <a:pPr>
              <a:buNone/>
            </a:pPr>
            <a:r>
              <a:rPr lang="en-GB" sz="2500" dirty="0" smtClean="0"/>
              <a:t>his fingers, called my bluff.</a:t>
            </a:r>
          </a:p>
          <a:p>
            <a:pPr eaLnBrk="1" hangingPunct="1">
              <a:lnSpc>
                <a:spcPct val="80000"/>
              </a:lnSpc>
              <a:buFontTx/>
              <a:buNone/>
            </a:pPr>
            <a:endParaRPr lang="en-GB" sz="2400" dirty="0" smtClean="0">
              <a:latin typeface="Calibri" pitchFamily="34" charset="0"/>
            </a:endParaRPr>
          </a:p>
        </p:txBody>
      </p:sp>
      <p:pic>
        <p:nvPicPr>
          <p:cNvPr id="16" name="Picture 5" descr="MC900432584[1]"/>
          <p:cNvPicPr>
            <a:picLocks noChangeAspect="1" noChangeArrowheads="1"/>
          </p:cNvPicPr>
          <p:nvPr/>
        </p:nvPicPr>
        <p:blipFill>
          <a:blip r:embed="rId3" cstate="print"/>
          <a:srcRect/>
          <a:stretch>
            <a:fillRect/>
          </a:stretch>
        </p:blipFill>
        <p:spPr bwMode="auto">
          <a:xfrm>
            <a:off x="7315200" y="0"/>
            <a:ext cx="1828800" cy="1828800"/>
          </a:xfrm>
          <a:prstGeom prst="rect">
            <a:avLst/>
          </a:prstGeom>
          <a:noFill/>
          <a:ln w="9525">
            <a:noFill/>
            <a:miter lim="800000"/>
            <a:headEnd/>
            <a:tailEnd/>
          </a:ln>
        </p:spPr>
      </p:pic>
      <p:sp>
        <p:nvSpPr>
          <p:cNvPr id="5" name="Explosion 1 4"/>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Box 5"/>
          <p:cNvSpPr txBox="1"/>
          <p:nvPr/>
        </p:nvSpPr>
        <p:spPr>
          <a:xfrm>
            <a:off x="1219200" y="6324600"/>
            <a:ext cx="7467600" cy="861774"/>
          </a:xfrm>
          <a:prstGeom prst="rect">
            <a:avLst/>
          </a:prstGeom>
          <a:noFill/>
        </p:spPr>
        <p:txBody>
          <a:bodyPr wrap="square" rtlCol="0">
            <a:spAutoFit/>
          </a:bodyPr>
          <a:lstStyle/>
          <a:p>
            <a:r>
              <a:rPr lang="en-GB" sz="1600" b="1" dirty="0" smtClean="0"/>
              <a:t>What happens to the speaker after she is married? Pay attention to any techniques (such as metaphors, enjambment, rhyme)?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Thrill of the chase</a:t>
            </a:r>
            <a:endParaRPr lang="en-GB" dirty="0"/>
          </a:p>
        </p:txBody>
      </p:sp>
      <p:sp>
        <p:nvSpPr>
          <p:cNvPr id="3" name="Content Placeholder 2"/>
          <p:cNvSpPr>
            <a:spLocks noGrp="1"/>
          </p:cNvSpPr>
          <p:nvPr>
            <p:ph sz="quarter" idx="1"/>
          </p:nvPr>
        </p:nvSpPr>
        <p:spPr/>
        <p:txBody>
          <a:bodyPr/>
          <a:lstStyle/>
          <a:p>
            <a:r>
              <a:rPr lang="en-GB" dirty="0" smtClean="0"/>
              <a:t>Which is better- </a:t>
            </a:r>
            <a:r>
              <a:rPr lang="en-GB" dirty="0" smtClean="0"/>
              <a:t>a</a:t>
            </a:r>
            <a:r>
              <a:rPr lang="en-GB" dirty="0" smtClean="0"/>
              <a:t> </a:t>
            </a:r>
            <a:r>
              <a:rPr lang="en-GB" dirty="0" smtClean="0"/>
              <a:t>relationship or the thrill of the chase? </a:t>
            </a:r>
          </a:p>
          <a:p>
            <a:endParaRPr lang="en-GB" dirty="0" smtClean="0"/>
          </a:p>
          <a:p>
            <a:r>
              <a:rPr lang="en-GB" dirty="0" smtClean="0"/>
              <a:t>Write down </a:t>
            </a:r>
            <a:r>
              <a:rPr lang="en-GB" dirty="0" smtClean="0"/>
              <a:t>bullet point </a:t>
            </a:r>
            <a:r>
              <a:rPr lang="en-GB" dirty="0" smtClean="0"/>
              <a:t>arguments for both sides</a:t>
            </a:r>
          </a:p>
          <a:p>
            <a:endParaRPr lang="en-GB" dirty="0" smtClean="0"/>
          </a:p>
          <a:p>
            <a:r>
              <a:rPr lang="en-GB" dirty="0" smtClean="0"/>
              <a:t>Pick a </a:t>
            </a:r>
            <a:r>
              <a:rPr lang="en-GB" dirty="0" smtClean="0"/>
              <a:t>female </a:t>
            </a:r>
            <a:r>
              <a:rPr lang="en-GB" dirty="0" smtClean="0"/>
              <a:t>perspective-does this influence your </a:t>
            </a:r>
            <a:r>
              <a:rPr lang="en-GB" dirty="0" smtClean="0"/>
              <a:t>decision?</a:t>
            </a:r>
            <a:endParaRPr lang="en-GB" dirty="0" smtClean="0"/>
          </a:p>
          <a:p>
            <a:pPr>
              <a:buNone/>
            </a:pPr>
            <a:endParaRPr lang="en-GB" dirty="0" smtClean="0"/>
          </a:p>
        </p:txBody>
      </p:sp>
      <p:pic>
        <p:nvPicPr>
          <p:cNvPr id="9218" name="Picture 2" descr="http://t2.gstatic.com/images?q=tbn:ANd9GcRO0qUixK7Yt8Sq4Ifbeg8HwdPd9Z5ZnOpA60W2dQWq6_RY_W-x:3.bp.blogspot.com/-px7o4DCjjAQ/Tv8fn_DYBuI/AAAAAAAAACY/v9PIBNGJVDk/s1600/Signs-of-Attraction-Flirting.jpg"/>
          <p:cNvPicPr>
            <a:picLocks noChangeAspect="1" noChangeArrowheads="1"/>
          </p:cNvPicPr>
          <p:nvPr/>
        </p:nvPicPr>
        <p:blipFill>
          <a:blip r:embed="rId2" cstate="print"/>
          <a:srcRect/>
          <a:stretch>
            <a:fillRect/>
          </a:stretch>
        </p:blipFill>
        <p:spPr bwMode="auto">
          <a:xfrm>
            <a:off x="4143372" y="4643446"/>
            <a:ext cx="2619375" cy="1743076"/>
          </a:xfrm>
          <a:prstGeom prst="rect">
            <a:avLst/>
          </a:prstGeom>
          <a:noFill/>
        </p:spPr>
      </p:pic>
      <p:pic>
        <p:nvPicPr>
          <p:cNvPr id="9220" name="Picture 4" descr="http://t0.gstatic.com/images?q=tbn:ANd9GcTUPRwJhx5swe9oUJf1QoQQ5uiT-uEiKKo_R61IAW2IRc7p84QyGQ:upload.wikimedia.org/wikipedia/commons/2/21/Love_heart_uidaodjsdsew.gif"/>
          <p:cNvPicPr>
            <a:picLocks noChangeAspect="1" noChangeArrowheads="1"/>
          </p:cNvPicPr>
          <p:nvPr/>
        </p:nvPicPr>
        <p:blipFill>
          <a:blip r:embed="rId3" cstate="print"/>
          <a:srcRect/>
          <a:stretch>
            <a:fillRect/>
          </a:stretch>
        </p:blipFill>
        <p:spPr bwMode="auto">
          <a:xfrm>
            <a:off x="7215206" y="1"/>
            <a:ext cx="1595432" cy="12891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905000"/>
          </a:xfrm>
        </p:spPr>
        <p:txBody>
          <a:bodyPr>
            <a:noAutofit/>
          </a:bodyPr>
          <a:lstStyle/>
          <a:p>
            <a:pPr marL="457200" indent="-457200"/>
            <a:r>
              <a:rPr lang="en-GB" sz="2000" b="1" dirty="0" smtClean="0">
                <a:latin typeface="+mn-lt"/>
              </a:rPr>
              <a:t>	1. How does the poet present the speaker’s relationship with men before marriage? </a:t>
            </a:r>
            <a:br>
              <a:rPr lang="en-GB" sz="2000" b="1" dirty="0" smtClean="0">
                <a:latin typeface="+mn-lt"/>
              </a:rPr>
            </a:br>
            <a:r>
              <a:rPr lang="en-GB" sz="2000" b="1" dirty="0" smtClean="0">
                <a:latin typeface="+mn-lt"/>
              </a:rPr>
              <a:t/>
            </a:r>
            <a:br>
              <a:rPr lang="en-GB" sz="2000" b="1" dirty="0" smtClean="0">
                <a:latin typeface="+mn-lt"/>
              </a:rPr>
            </a:br>
            <a:r>
              <a:rPr lang="en-GB" sz="2000" b="1" dirty="0" smtClean="0">
                <a:latin typeface="+mn-lt"/>
              </a:rPr>
              <a:t>2. How does the speaker’s life change after she is married? </a:t>
            </a:r>
            <a:endParaRPr lang="en-GB" sz="2000" b="1" dirty="0">
              <a:latin typeface="+mn-lt"/>
            </a:endParaRPr>
          </a:p>
        </p:txBody>
      </p:sp>
      <p:sp>
        <p:nvSpPr>
          <p:cNvPr id="3" name="Content Placeholder 2"/>
          <p:cNvSpPr>
            <a:spLocks noGrp="1"/>
          </p:cNvSpPr>
          <p:nvPr>
            <p:ph sz="quarter" idx="1"/>
          </p:nvPr>
        </p:nvSpPr>
        <p:spPr>
          <a:xfrm>
            <a:off x="457200" y="2286000"/>
            <a:ext cx="8229600" cy="4267200"/>
          </a:xfrm>
        </p:spPr>
        <p:txBody>
          <a:bodyPr>
            <a:normAutofit/>
          </a:bodyPr>
          <a:lstStyle/>
          <a:p>
            <a:r>
              <a:rPr lang="en-GB" sz="2400" b="1" dirty="0" smtClean="0"/>
              <a:t>Checklist:</a:t>
            </a:r>
          </a:p>
          <a:p>
            <a:endParaRPr lang="en-GB" sz="2400" b="1" dirty="0" smtClean="0"/>
          </a:p>
          <a:p>
            <a:r>
              <a:rPr lang="en-GB" sz="2400" b="1" dirty="0" smtClean="0"/>
              <a:t>Tone of the author</a:t>
            </a:r>
          </a:p>
          <a:p>
            <a:r>
              <a:rPr lang="en-GB" b="1" dirty="0" smtClean="0">
                <a:solidFill>
                  <a:schemeClr val="tx2"/>
                </a:solidFill>
              </a:rPr>
              <a:t>Use of poetic techniques</a:t>
            </a:r>
          </a:p>
          <a:p>
            <a:r>
              <a:rPr lang="en-GB" b="1" dirty="0" smtClean="0">
                <a:solidFill>
                  <a:schemeClr val="tx2"/>
                </a:solidFill>
              </a:rPr>
              <a:t>Changes in structure</a:t>
            </a:r>
          </a:p>
          <a:p>
            <a:endParaRPr lang="en-GB" b="1" dirty="0" smtClean="0">
              <a:solidFill>
                <a:schemeClr val="tx2"/>
              </a:solidFill>
            </a:endParaRPr>
          </a:p>
          <a:p>
            <a:r>
              <a:rPr lang="en-GB" b="1" dirty="0" smtClean="0">
                <a:solidFill>
                  <a:schemeClr val="tx2"/>
                </a:solidFill>
              </a:rPr>
              <a:t>Summarise the poem under M.I.T.S.L</a:t>
            </a:r>
            <a:endParaRPr lang="en-GB" dirty="0" smtClean="0">
              <a:solidFill>
                <a:schemeClr val="tx2"/>
              </a:solidFill>
            </a:endParaRPr>
          </a:p>
        </p:txBody>
      </p:sp>
      <p:pic>
        <p:nvPicPr>
          <p:cNvPr id="4" name="Picture 2" descr="http://farm1.static.flickr.com/104/308857676_e8481b9dba.jpg"/>
          <p:cNvPicPr>
            <a:picLocks noChangeAspect="1" noChangeArrowheads="1"/>
          </p:cNvPicPr>
          <p:nvPr/>
        </p:nvPicPr>
        <p:blipFill>
          <a:blip r:embed="rId2" cstate="print"/>
          <a:srcRect/>
          <a:stretch>
            <a:fillRect/>
          </a:stretch>
        </p:blipFill>
        <p:spPr bwMode="auto">
          <a:xfrm>
            <a:off x="6781800" y="3429000"/>
            <a:ext cx="2137868"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roll it back a couple of hundred years</a:t>
            </a:r>
            <a:endParaRPr lang="en-GB" dirty="0"/>
          </a:p>
        </p:txBody>
      </p:sp>
      <p:sp>
        <p:nvSpPr>
          <p:cNvPr id="3" name="Content Placeholder 2"/>
          <p:cNvSpPr>
            <a:spLocks noGrp="1"/>
          </p:cNvSpPr>
          <p:nvPr>
            <p:ph sz="quarter" idx="1"/>
          </p:nvPr>
        </p:nvSpPr>
        <p:spPr/>
        <p:txBody>
          <a:bodyPr/>
          <a:lstStyle/>
          <a:p>
            <a:r>
              <a:rPr lang="en-GB" dirty="0" smtClean="0"/>
              <a:t>Imagine you are in middle ages attempting to woo </a:t>
            </a:r>
            <a:r>
              <a:rPr lang="en-GB" dirty="0" smtClean="0"/>
              <a:t>a most beautiful </a:t>
            </a:r>
            <a:r>
              <a:rPr lang="en-GB" dirty="0" smtClean="0"/>
              <a:t>lady of the court. </a:t>
            </a:r>
            <a:endParaRPr lang="en-GB" dirty="0" smtClean="0"/>
          </a:p>
          <a:p>
            <a:endParaRPr lang="en-GB" dirty="0" smtClean="0"/>
          </a:p>
          <a:p>
            <a:endParaRPr lang="en-GB" dirty="0" smtClean="0"/>
          </a:p>
          <a:p>
            <a:r>
              <a:rPr lang="en-GB" dirty="0" smtClean="0"/>
              <a:t>What would you bring her to win her hand?</a:t>
            </a:r>
          </a:p>
          <a:p>
            <a:endParaRPr lang="en-GB" dirty="0" smtClean="0"/>
          </a:p>
          <a:p>
            <a:endParaRPr lang="en-GB" dirty="0" smtClean="0"/>
          </a:p>
          <a:p>
            <a:endParaRPr lang="en-GB" dirty="0" smtClean="0"/>
          </a:p>
          <a:p>
            <a:r>
              <a:rPr lang="en-GB" dirty="0" smtClean="0"/>
              <a:t>If she was your wife how would you treat her?</a:t>
            </a:r>
            <a:br>
              <a:rPr lang="en-GB" dirty="0" smtClean="0"/>
            </a:br>
            <a:endParaRPr lang="en-GB" dirty="0" smtClean="0"/>
          </a:p>
          <a:p>
            <a:endParaRPr lang="en-GB" dirty="0"/>
          </a:p>
        </p:txBody>
      </p:sp>
      <p:pic>
        <p:nvPicPr>
          <p:cNvPr id="8196" name="Picture 4" descr="http://t2.gstatic.com/images?q=tbn:ANd9GcRz0a1We39p19vx_fCDfYDwRzdtzBu2nDCnZ7M4EOt5u1x0JY8rIg:s11.lucyphotos.com/images/orig/8/m/8mzmi2lcnknml2nz.jpg"/>
          <p:cNvPicPr>
            <a:picLocks noChangeAspect="1" noChangeArrowheads="1"/>
          </p:cNvPicPr>
          <p:nvPr/>
        </p:nvPicPr>
        <p:blipFill>
          <a:blip r:embed="rId2" cstate="print"/>
          <a:srcRect/>
          <a:stretch>
            <a:fillRect/>
          </a:stretch>
        </p:blipFill>
        <p:spPr bwMode="auto">
          <a:xfrm>
            <a:off x="6905625" y="3643314"/>
            <a:ext cx="2238375" cy="1495426"/>
          </a:xfrm>
          <a:prstGeom prst="rect">
            <a:avLst/>
          </a:prstGeom>
          <a:noFill/>
        </p:spPr>
      </p:pic>
      <p:pic>
        <p:nvPicPr>
          <p:cNvPr id="8198" name="Picture 6" descr="http://t2.gstatic.com/images?q=tbn:ANd9GcT-t7W3rHE0pTNfH5tVXwFZg4yV7DUHYla-9z6rLUJEc91JgNl0:www.tehpear.com/pictures/other/Elliot%2520Princess%2520sm.jpg"/>
          <p:cNvPicPr>
            <a:picLocks noChangeAspect="1" noChangeArrowheads="1"/>
          </p:cNvPicPr>
          <p:nvPr/>
        </p:nvPicPr>
        <p:blipFill>
          <a:blip r:embed="rId3" cstate="print"/>
          <a:srcRect/>
          <a:stretch>
            <a:fillRect/>
          </a:stretch>
        </p:blipFill>
        <p:spPr bwMode="auto">
          <a:xfrm>
            <a:off x="6524625" y="0"/>
            <a:ext cx="2619375" cy="17430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a:t>
            </a:r>
            <a:endParaRPr lang="en-GB" dirty="0"/>
          </a:p>
        </p:txBody>
      </p:sp>
      <p:sp>
        <p:nvSpPr>
          <p:cNvPr id="3" name="Content Placeholder 2"/>
          <p:cNvSpPr>
            <a:spLocks noGrp="1"/>
          </p:cNvSpPr>
          <p:nvPr>
            <p:ph sz="quarter" idx="1"/>
          </p:nvPr>
        </p:nvSpPr>
        <p:spPr/>
        <p:txBody>
          <a:bodyPr/>
          <a:lstStyle/>
          <a:p>
            <a:endParaRPr lang="en-GB" dirty="0" smtClean="0"/>
          </a:p>
          <a:p>
            <a:endParaRPr lang="en-GB" dirty="0" smtClean="0"/>
          </a:p>
          <a:p>
            <a:endParaRPr lang="en-GB" dirty="0" smtClean="0"/>
          </a:p>
          <a:p>
            <a:r>
              <a:rPr lang="en-GB" dirty="0" smtClean="0"/>
              <a:t>LO1: Analyse “les grand </a:t>
            </a:r>
            <a:r>
              <a:rPr lang="en-GB" dirty="0" err="1" smtClean="0"/>
              <a:t>seigneurs</a:t>
            </a:r>
            <a:r>
              <a:rPr lang="en-GB" dirty="0" smtClean="0"/>
              <a:t>” focusing on M.I.T.S.F</a:t>
            </a:r>
          </a:p>
          <a:p>
            <a:endParaRPr lang="en-GB" dirty="0" smtClean="0"/>
          </a:p>
          <a:p>
            <a:r>
              <a:rPr lang="en-GB" dirty="0" smtClean="0"/>
              <a:t>LO2: Students will be able to comment on the use of voice and character to express attitude in the poem.   </a:t>
            </a:r>
            <a:endParaRPr lang="en-GB" dirty="0"/>
          </a:p>
        </p:txBody>
      </p:sp>
      <p:pic>
        <p:nvPicPr>
          <p:cNvPr id="24578" name="Picture 2" descr="http://t0.gstatic.com/images?q=tbn:ANd9GcSB1d-4a2cDjeEAd3QFPabMvEqSVWb4aV6ibgqGe14ZOsuxxCo4:blog.sponsorastartup.com/wp-content/uploads/2011/01/Success-Sponsor-a-Startup.jpg"/>
          <p:cNvPicPr>
            <a:picLocks noChangeAspect="1" noChangeArrowheads="1"/>
          </p:cNvPicPr>
          <p:nvPr/>
        </p:nvPicPr>
        <p:blipFill>
          <a:blip r:embed="rId2" cstate="print"/>
          <a:srcRect/>
          <a:stretch>
            <a:fillRect/>
          </a:stretch>
        </p:blipFill>
        <p:spPr bwMode="auto">
          <a:xfrm>
            <a:off x="5500694" y="0"/>
            <a:ext cx="3357584" cy="2786058"/>
          </a:xfrm>
          <a:prstGeom prst="rect">
            <a:avLst/>
          </a:prstGeom>
          <a:noFill/>
        </p:spPr>
      </p:pic>
      <p:pic>
        <p:nvPicPr>
          <p:cNvPr id="24580" name="Picture 4" descr="http://t2.gstatic.com/images?q=tbn:ANd9GcTbzASBzME_oAYqRhEMiPHv89bOvjNwmqSeV58yozewKKAnPyk7LA:rrier.com/blog/wp-content/uploads/2010/06/0622.jpg"/>
          <p:cNvPicPr>
            <a:picLocks noChangeAspect="1" noChangeArrowheads="1"/>
          </p:cNvPicPr>
          <p:nvPr/>
        </p:nvPicPr>
        <p:blipFill>
          <a:blip r:embed="rId3" cstate="print"/>
          <a:srcRect/>
          <a:stretch>
            <a:fillRect/>
          </a:stretch>
        </p:blipFill>
        <p:spPr bwMode="auto">
          <a:xfrm>
            <a:off x="4429124" y="5095881"/>
            <a:ext cx="3571900" cy="17621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800600" cy="1066800"/>
          </a:xfrm>
          <a:solidFill>
            <a:schemeClr val="bg1"/>
          </a:solidFill>
          <a:ln>
            <a:solidFill>
              <a:schemeClr val="accent1"/>
            </a:solidFill>
          </a:ln>
        </p:spPr>
        <p:txBody>
          <a:bodyPr>
            <a:noAutofit/>
          </a:bodyPr>
          <a:lstStyle/>
          <a:p>
            <a:r>
              <a:rPr lang="en-GB" b="1" dirty="0" smtClean="0">
                <a:latin typeface="+mn-lt"/>
              </a:rPr>
              <a:t>‘Les </a:t>
            </a:r>
            <a:r>
              <a:rPr lang="en-GB" b="1" dirty="0" err="1" smtClean="0">
                <a:latin typeface="+mn-lt"/>
              </a:rPr>
              <a:t>Grands</a:t>
            </a:r>
            <a:r>
              <a:rPr lang="en-GB" b="1" dirty="0" smtClean="0">
                <a:latin typeface="+mn-lt"/>
              </a:rPr>
              <a:t> </a:t>
            </a:r>
            <a:r>
              <a:rPr lang="en-GB" b="1" dirty="0" err="1" smtClean="0">
                <a:latin typeface="+mn-lt"/>
              </a:rPr>
              <a:t>Seigneurs</a:t>
            </a:r>
            <a:r>
              <a:rPr lang="en-GB" b="1" dirty="0" smtClean="0">
                <a:latin typeface="+mn-lt"/>
              </a:rPr>
              <a:t>’</a:t>
            </a:r>
            <a:br>
              <a:rPr lang="en-GB" b="1" dirty="0" smtClean="0">
                <a:latin typeface="+mn-lt"/>
              </a:rPr>
            </a:br>
            <a:r>
              <a:rPr lang="en-GB" b="1" dirty="0" smtClean="0">
                <a:latin typeface="+mn-lt"/>
              </a:rPr>
              <a:t>Some context…</a:t>
            </a:r>
            <a:endParaRPr lang="en-GB" dirty="0">
              <a:latin typeface="+mn-lt"/>
            </a:endParaRPr>
          </a:p>
        </p:txBody>
      </p:sp>
      <p:sp>
        <p:nvSpPr>
          <p:cNvPr id="3" name="Content Placeholder 2"/>
          <p:cNvSpPr>
            <a:spLocks noGrp="1"/>
          </p:cNvSpPr>
          <p:nvPr>
            <p:ph sz="quarter" idx="1"/>
          </p:nvPr>
        </p:nvSpPr>
        <p:spPr>
          <a:xfrm>
            <a:off x="228600" y="1447800"/>
            <a:ext cx="6343664" cy="5257800"/>
          </a:xfrm>
          <a:ln w="31750"/>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2000" dirty="0" smtClean="0"/>
              <a:t>	</a:t>
            </a:r>
          </a:p>
          <a:p>
            <a:pPr>
              <a:buNone/>
            </a:pPr>
            <a:r>
              <a:rPr lang="en-GB" sz="2000" dirty="0" smtClean="0"/>
              <a:t>	</a:t>
            </a:r>
            <a:r>
              <a:rPr lang="en-GB" sz="1800" dirty="0" smtClean="0"/>
              <a:t>‘Les </a:t>
            </a:r>
            <a:r>
              <a:rPr lang="en-GB" sz="1800" dirty="0" err="1" smtClean="0"/>
              <a:t>Grands</a:t>
            </a:r>
            <a:r>
              <a:rPr lang="en-GB" sz="1800" dirty="0" smtClean="0"/>
              <a:t> </a:t>
            </a:r>
            <a:r>
              <a:rPr lang="en-GB" sz="1800" dirty="0" err="1" smtClean="0"/>
              <a:t>Seigneurs</a:t>
            </a:r>
            <a:r>
              <a:rPr lang="en-GB" sz="1800" dirty="0" smtClean="0"/>
              <a:t>’ was published in Dorothy Molloy’s first and only collection of poems, </a:t>
            </a:r>
            <a:r>
              <a:rPr lang="en-GB" sz="1800" i="1" dirty="0" smtClean="0"/>
              <a:t>Hare Soup</a:t>
            </a:r>
            <a:r>
              <a:rPr lang="en-GB" sz="1800" dirty="0" smtClean="0"/>
              <a:t>. Almost all of the poems are written in the first person. Many combine sexual and religious (Catholic) imagery and several deal with abusive relationships. The blurb for </a:t>
            </a:r>
            <a:r>
              <a:rPr lang="en-GB" sz="1800" i="1" dirty="0" smtClean="0"/>
              <a:t>Hare Soup</a:t>
            </a:r>
            <a:r>
              <a:rPr lang="en-GB" sz="1800" dirty="0" smtClean="0"/>
              <a:t> talks of a ‘poetry-of-the-absurd that will make your hair stand on end’ and of ‘deftly crafted poems [that] are as unsettling as they are affecting, exploring a world of intimacy from the tensely erotic to something altogether more malevolent’. Some of her poems are comic and shocking, like surrealist paintings.  Another characteristic is Molloy’s use of foreign languages, principally French</a:t>
            </a:r>
            <a:r>
              <a:rPr lang="en-GB" sz="1800" dirty="0" smtClean="0"/>
              <a:t>.</a:t>
            </a:r>
            <a:endParaRPr lang="en-GB" sz="1800" dirty="0" smtClean="0"/>
          </a:p>
          <a:p>
            <a:pPr>
              <a:buNone/>
            </a:pPr>
            <a:r>
              <a:rPr lang="en-GB" sz="1800" dirty="0" smtClean="0"/>
              <a:t>	‘</a:t>
            </a:r>
            <a:r>
              <a:rPr lang="en-GB" sz="1800" b="1" dirty="0" err="1" smtClean="0"/>
              <a:t>Seigneur</a:t>
            </a:r>
            <a:r>
              <a:rPr lang="en-GB" sz="1800" b="1" dirty="0" smtClean="0"/>
              <a:t>’ means master, or land-owner, or one distinguished by dignity or rank. ‘Un grand </a:t>
            </a:r>
            <a:r>
              <a:rPr lang="en-GB" sz="1800" b="1" dirty="0" err="1" smtClean="0"/>
              <a:t>seigneur</a:t>
            </a:r>
            <a:r>
              <a:rPr lang="en-GB" sz="1800" b="1" dirty="0" smtClean="0"/>
              <a:t>’ is a great lord. However, in the plural it can also mean warlords.</a:t>
            </a:r>
            <a:endParaRPr lang="en-GB" sz="1800" b="1" dirty="0"/>
          </a:p>
        </p:txBody>
      </p:sp>
      <p:pic>
        <p:nvPicPr>
          <p:cNvPr id="20482" name="Picture 2" descr="http://fc06.deviantart.net/fs18/f/2007/215/2/4/Sad_Bride_by_mgandee.jpg"/>
          <p:cNvPicPr>
            <a:picLocks noChangeAspect="1" noChangeArrowheads="1"/>
          </p:cNvPicPr>
          <p:nvPr/>
        </p:nvPicPr>
        <p:blipFill>
          <a:blip r:embed="rId2" cstate="print"/>
          <a:srcRect/>
          <a:stretch>
            <a:fillRect/>
          </a:stretch>
        </p:blipFill>
        <p:spPr bwMode="auto">
          <a:xfrm>
            <a:off x="6572264" y="214290"/>
            <a:ext cx="2286000" cy="3435570"/>
          </a:xfrm>
          <a:prstGeom prst="rect">
            <a:avLst/>
          </a:prstGeom>
          <a:noFill/>
          <a:ln w="31750">
            <a:solidFill>
              <a:schemeClr val="accent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Text Box 16"/>
          <p:cNvSpPr txBox="1">
            <a:spLocks noChangeArrowheads="1"/>
          </p:cNvSpPr>
          <p:nvPr/>
        </p:nvSpPr>
        <p:spPr bwMode="auto">
          <a:xfrm>
            <a:off x="457200" y="381000"/>
            <a:ext cx="8229600" cy="369332"/>
          </a:xfrm>
          <a:prstGeom prst="rect">
            <a:avLst/>
          </a:prstGeom>
          <a:noFill/>
          <a:ln w="9525">
            <a:noFill/>
            <a:miter lim="800000"/>
            <a:headEnd/>
            <a:tailEnd/>
          </a:ln>
        </p:spPr>
        <p:txBody>
          <a:bodyPr wrap="square">
            <a:spAutoFit/>
          </a:bodyPr>
          <a:lstStyle/>
          <a:p>
            <a:pPr algn="ctr">
              <a:spcBef>
                <a:spcPct val="50000"/>
              </a:spcBef>
            </a:pPr>
            <a:r>
              <a:rPr lang="en-GB" b="1" dirty="0" smtClean="0">
                <a:solidFill>
                  <a:srgbClr val="C00000"/>
                </a:solidFill>
              </a:rPr>
              <a:t>‘Les </a:t>
            </a:r>
            <a:r>
              <a:rPr lang="en-GB" b="1" dirty="0" err="1" smtClean="0">
                <a:solidFill>
                  <a:srgbClr val="C00000"/>
                </a:solidFill>
              </a:rPr>
              <a:t>Grands</a:t>
            </a:r>
            <a:r>
              <a:rPr lang="en-GB" b="1" dirty="0" smtClean="0">
                <a:solidFill>
                  <a:srgbClr val="C00000"/>
                </a:solidFill>
              </a:rPr>
              <a:t> </a:t>
            </a:r>
            <a:r>
              <a:rPr lang="en-GB" b="1" dirty="0" err="1" smtClean="0">
                <a:solidFill>
                  <a:srgbClr val="C00000"/>
                </a:solidFill>
              </a:rPr>
              <a:t>Seigneurs’</a:t>
            </a:r>
            <a:r>
              <a:rPr lang="en-GB" b="1" dirty="0" smtClean="0">
                <a:solidFill>
                  <a:srgbClr val="C00000"/>
                </a:solidFill>
              </a:rPr>
              <a:t> by Dorothy </a:t>
            </a:r>
            <a:r>
              <a:rPr lang="en-GB" b="1" dirty="0" smtClean="0">
                <a:solidFill>
                  <a:srgbClr val="C00000"/>
                </a:solidFill>
              </a:rPr>
              <a:t>Molloy</a:t>
            </a:r>
            <a:endParaRPr lang="en-GB" b="1" dirty="0">
              <a:solidFill>
                <a:srgbClr val="C00000"/>
              </a:solidFill>
            </a:endParaRPr>
          </a:p>
        </p:txBody>
      </p:sp>
      <p:sp>
        <p:nvSpPr>
          <p:cNvPr id="7" name="TextBox 6"/>
          <p:cNvSpPr txBox="1"/>
          <p:nvPr/>
        </p:nvSpPr>
        <p:spPr>
          <a:xfrm>
            <a:off x="1524000" y="1066800"/>
            <a:ext cx="6019800" cy="5562600"/>
          </a:xfrm>
          <a:prstGeom prst="rect">
            <a:avLst/>
          </a:prstGeom>
          <a:solidFill>
            <a:schemeClr val="bg1"/>
          </a:solidFill>
          <a:ln>
            <a:solidFill>
              <a:schemeClr val="bg1"/>
            </a:solidFill>
          </a:ln>
        </p:spPr>
        <p:txBody>
          <a:bodyPr wrap="square" rtlCol="0">
            <a:spAutoFit/>
          </a:bodyPr>
          <a:lstStyle/>
          <a:p>
            <a:pPr>
              <a:buNone/>
            </a:pPr>
            <a:r>
              <a:rPr lang="en-GB" dirty="0" smtClean="0"/>
              <a:t>Men were my buttresses, my castellated towers,</a:t>
            </a:r>
          </a:p>
          <a:p>
            <a:pPr>
              <a:buNone/>
            </a:pPr>
            <a:r>
              <a:rPr lang="en-GB" dirty="0" smtClean="0"/>
              <a:t>the bowers where I took my rest. The best and worst</a:t>
            </a:r>
          </a:p>
          <a:p>
            <a:pPr>
              <a:buNone/>
            </a:pPr>
            <a:r>
              <a:rPr lang="en-GB" dirty="0" smtClean="0"/>
              <a:t>of times were men: the peacocks and the cockatoos,</a:t>
            </a:r>
          </a:p>
          <a:p>
            <a:pPr>
              <a:buNone/>
            </a:pPr>
            <a:r>
              <a:rPr lang="en-GB" dirty="0" smtClean="0"/>
              <a:t>the nightingales, the strutting pink flamingos.</a:t>
            </a:r>
          </a:p>
          <a:p>
            <a:pPr>
              <a:buNone/>
            </a:pPr>
            <a:r>
              <a:rPr lang="en-GB" dirty="0" smtClean="0"/>
              <a:t> </a:t>
            </a:r>
          </a:p>
          <a:p>
            <a:pPr>
              <a:buNone/>
            </a:pPr>
            <a:r>
              <a:rPr lang="en-GB" dirty="0" smtClean="0"/>
              <a:t>Men were my dolphins, my performing seals; my sailing-ships,</a:t>
            </a:r>
          </a:p>
          <a:p>
            <a:pPr>
              <a:buNone/>
            </a:pPr>
            <a:r>
              <a:rPr lang="en-GB" dirty="0" smtClean="0"/>
              <a:t>the ballast in my hold. They were the rocking-horses</a:t>
            </a:r>
          </a:p>
          <a:p>
            <a:pPr>
              <a:buNone/>
            </a:pPr>
            <a:r>
              <a:rPr lang="en-GB" dirty="0" smtClean="0"/>
              <a:t>prancing down the promenade, the bandstand</a:t>
            </a:r>
          </a:p>
          <a:p>
            <a:pPr>
              <a:buNone/>
            </a:pPr>
            <a:r>
              <a:rPr lang="en-GB" dirty="0" smtClean="0"/>
              <a:t>where the music played. My hurdy-gurdy monkey-men.</a:t>
            </a:r>
          </a:p>
          <a:p>
            <a:pPr>
              <a:buNone/>
            </a:pPr>
            <a:r>
              <a:rPr lang="en-GB" dirty="0" smtClean="0"/>
              <a:t> </a:t>
            </a:r>
          </a:p>
          <a:p>
            <a:pPr>
              <a:buNone/>
            </a:pPr>
            <a:r>
              <a:rPr lang="en-GB" dirty="0" smtClean="0"/>
              <a:t>I was their queen. I sat enthroned before them,</a:t>
            </a:r>
          </a:p>
          <a:p>
            <a:pPr>
              <a:buNone/>
            </a:pPr>
            <a:r>
              <a:rPr lang="en-GB" dirty="0" smtClean="0"/>
              <a:t>out of reach. We played at courtly love:</a:t>
            </a:r>
          </a:p>
          <a:p>
            <a:pPr>
              <a:buNone/>
            </a:pPr>
            <a:r>
              <a:rPr lang="en-GB" dirty="0" smtClean="0"/>
              <a:t>the troubadour, the damsel and the peach.</a:t>
            </a:r>
          </a:p>
          <a:p>
            <a:pPr>
              <a:buNone/>
            </a:pPr>
            <a:endParaRPr lang="en-GB" dirty="0" smtClean="0"/>
          </a:p>
          <a:p>
            <a:pPr>
              <a:buNone/>
            </a:pPr>
            <a:r>
              <a:rPr lang="en-GB" dirty="0" smtClean="0"/>
              <a:t> But after I was wedded, bedded, I became</a:t>
            </a:r>
          </a:p>
          <a:p>
            <a:pPr>
              <a:buNone/>
            </a:pPr>
            <a:r>
              <a:rPr lang="en-GB" dirty="0" smtClean="0"/>
              <a:t>(yes, overnight) a toy, a plaything, little woman,</a:t>
            </a:r>
          </a:p>
          <a:p>
            <a:pPr>
              <a:buNone/>
            </a:pPr>
            <a:r>
              <a:rPr lang="en-GB" dirty="0" smtClean="0"/>
              <a:t>wife, a bit of fluff. My husband clicked</a:t>
            </a:r>
          </a:p>
          <a:p>
            <a:pPr>
              <a:buNone/>
            </a:pPr>
            <a:r>
              <a:rPr lang="en-GB" dirty="0" smtClean="0"/>
              <a:t>his fingers, called my bluff.</a:t>
            </a:r>
          </a:p>
          <a:p>
            <a:endParaRPr lang="en-GB" dirty="0"/>
          </a:p>
        </p:txBody>
      </p:sp>
      <p:pic>
        <p:nvPicPr>
          <p:cNvPr id="8" name="Picture 5" descr="MC900432584[1]"/>
          <p:cNvPicPr>
            <a:picLocks noChangeAspect="1" noChangeArrowheads="1"/>
          </p:cNvPicPr>
          <p:nvPr/>
        </p:nvPicPr>
        <p:blipFill>
          <a:blip r:embed="rId3" cstate="print"/>
          <a:srcRect/>
          <a:stretch>
            <a:fillRect/>
          </a:stretch>
        </p:blipFill>
        <p:spPr bwMode="auto">
          <a:xfrm>
            <a:off x="7315200" y="50292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reading of the poem</a:t>
            </a:r>
            <a:endParaRPr lang="en-GB" dirty="0"/>
          </a:p>
        </p:txBody>
      </p:sp>
      <p:sp>
        <p:nvSpPr>
          <p:cNvPr id="3" name="Content Placeholder 2"/>
          <p:cNvSpPr>
            <a:spLocks noGrp="1"/>
          </p:cNvSpPr>
          <p:nvPr>
            <p:ph sz="quarter" idx="1"/>
          </p:nvPr>
        </p:nvSpPr>
        <p:spPr/>
        <p:txBody>
          <a:bodyPr/>
          <a:lstStyle/>
          <a:p>
            <a:pPr>
              <a:buNone/>
            </a:pPr>
            <a:endParaRPr lang="en-GB" dirty="0" smtClean="0"/>
          </a:p>
          <a:p>
            <a:r>
              <a:rPr lang="en-GB" dirty="0" smtClean="0"/>
              <a:t>Read through the entire poem twice.</a:t>
            </a:r>
          </a:p>
          <a:p>
            <a:endParaRPr lang="en-GB" dirty="0" smtClean="0"/>
          </a:p>
          <a:p>
            <a:r>
              <a:rPr lang="en-GB" dirty="0" smtClean="0"/>
              <a:t>What do you immediately notice?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900432584[1]"/>
          <p:cNvPicPr>
            <a:picLocks noChangeAspect="1" noChangeArrowheads="1"/>
          </p:cNvPicPr>
          <p:nvPr/>
        </p:nvPicPr>
        <p:blipFill>
          <a:blip r:embed="rId3" cstate="print"/>
          <a:srcRect/>
          <a:stretch>
            <a:fillRect/>
          </a:stretch>
        </p:blipFill>
        <p:spPr bwMode="auto">
          <a:xfrm>
            <a:off x="7315200" y="0"/>
            <a:ext cx="1828800" cy="1828800"/>
          </a:xfrm>
          <a:prstGeom prst="rect">
            <a:avLst/>
          </a:prstGeom>
          <a:noFill/>
          <a:ln w="9525">
            <a:noFill/>
            <a:miter lim="800000"/>
            <a:headEnd/>
            <a:tailEnd/>
          </a:ln>
        </p:spPr>
      </p:pic>
      <p:pic>
        <p:nvPicPr>
          <p:cNvPr id="15362" name="Picture 2" descr="http://farm1.static.flickr.com/104/308857676_e8481b9dba.jpg"/>
          <p:cNvPicPr>
            <a:picLocks noChangeAspect="1" noChangeArrowheads="1"/>
          </p:cNvPicPr>
          <p:nvPr/>
        </p:nvPicPr>
        <p:blipFill>
          <a:blip r:embed="rId4" cstate="print"/>
          <a:srcRect/>
          <a:stretch>
            <a:fillRect/>
          </a:stretch>
        </p:blipFill>
        <p:spPr bwMode="auto">
          <a:xfrm>
            <a:off x="381000" y="1828800"/>
            <a:ext cx="2137868" cy="3200400"/>
          </a:xfrm>
          <a:prstGeom prst="rect">
            <a:avLst/>
          </a:prstGeom>
          <a:noFill/>
        </p:spPr>
      </p:pic>
      <p:pic>
        <p:nvPicPr>
          <p:cNvPr id="15366" name="Picture 6" descr="http://www.claytontunnel.com/images/Front.jpg"/>
          <p:cNvPicPr>
            <a:picLocks noChangeAspect="1" noChangeArrowheads="1"/>
          </p:cNvPicPr>
          <p:nvPr/>
        </p:nvPicPr>
        <p:blipFill>
          <a:blip r:embed="rId5" cstate="print"/>
          <a:srcRect/>
          <a:stretch>
            <a:fillRect/>
          </a:stretch>
        </p:blipFill>
        <p:spPr bwMode="auto">
          <a:xfrm>
            <a:off x="5791200" y="3733800"/>
            <a:ext cx="3048000" cy="2286000"/>
          </a:xfrm>
          <a:prstGeom prst="rect">
            <a:avLst/>
          </a:prstGeom>
          <a:noFill/>
        </p:spPr>
      </p:pic>
      <p:sp>
        <p:nvSpPr>
          <p:cNvPr id="5" name="Rectangle 4"/>
          <p:cNvSpPr/>
          <p:nvPr/>
        </p:nvSpPr>
        <p:spPr>
          <a:xfrm>
            <a:off x="381000" y="5029200"/>
            <a:ext cx="1699183" cy="400110"/>
          </a:xfrm>
          <a:prstGeom prst="rect">
            <a:avLst/>
          </a:prstGeom>
        </p:spPr>
        <p:txBody>
          <a:bodyPr wrap="none">
            <a:spAutoFit/>
          </a:bodyPr>
          <a:lstStyle/>
          <a:p>
            <a:r>
              <a:rPr lang="en-GB" sz="2000" b="1" dirty="0" smtClean="0"/>
              <a:t>“buttresses”</a:t>
            </a:r>
            <a:endParaRPr lang="en-GB" sz="2000" b="1" dirty="0"/>
          </a:p>
        </p:txBody>
      </p:sp>
      <p:sp>
        <p:nvSpPr>
          <p:cNvPr id="6" name="Rectangle 5"/>
          <p:cNvSpPr/>
          <p:nvPr/>
        </p:nvSpPr>
        <p:spPr>
          <a:xfrm>
            <a:off x="4953000" y="3352800"/>
            <a:ext cx="3886200" cy="400110"/>
          </a:xfrm>
          <a:prstGeom prst="rect">
            <a:avLst/>
          </a:prstGeom>
        </p:spPr>
        <p:txBody>
          <a:bodyPr wrap="square">
            <a:spAutoFit/>
          </a:bodyPr>
          <a:lstStyle/>
          <a:p>
            <a:pPr algn="r"/>
            <a:r>
              <a:rPr lang="en-GB" sz="2000" b="1" dirty="0" smtClean="0"/>
              <a:t>“castellated towers”</a:t>
            </a:r>
            <a:endParaRPr lang="en-GB" sz="2000" b="1" dirty="0"/>
          </a:p>
        </p:txBody>
      </p:sp>
      <p:sp>
        <p:nvSpPr>
          <p:cNvPr id="7" name="Explosion 1 6"/>
          <p:cNvSpPr/>
          <p:nvPr/>
        </p:nvSpPr>
        <p:spPr>
          <a:xfrm>
            <a:off x="0" y="5867400"/>
            <a:ext cx="1143000" cy="990600"/>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6386" name="Picture 2" descr="http://hearteng.110mb.com/warwick/boudoir.jpg"/>
          <p:cNvPicPr>
            <a:picLocks noChangeAspect="1" noChangeArrowheads="1"/>
          </p:cNvPicPr>
          <p:nvPr/>
        </p:nvPicPr>
        <p:blipFill>
          <a:blip r:embed="rId6" cstate="print"/>
          <a:srcRect/>
          <a:stretch>
            <a:fillRect/>
          </a:stretch>
        </p:blipFill>
        <p:spPr bwMode="auto">
          <a:xfrm>
            <a:off x="4114800" y="228600"/>
            <a:ext cx="3095697" cy="1877483"/>
          </a:xfrm>
          <a:prstGeom prst="rect">
            <a:avLst/>
          </a:prstGeom>
          <a:noFill/>
        </p:spPr>
      </p:pic>
      <p:sp>
        <p:nvSpPr>
          <p:cNvPr id="9" name="Rectangle 8"/>
          <p:cNvSpPr/>
          <p:nvPr/>
        </p:nvSpPr>
        <p:spPr>
          <a:xfrm>
            <a:off x="3505200" y="2057400"/>
            <a:ext cx="4352666" cy="400110"/>
          </a:xfrm>
          <a:prstGeom prst="rect">
            <a:avLst/>
          </a:prstGeom>
        </p:spPr>
        <p:txBody>
          <a:bodyPr wrap="none">
            <a:spAutoFit/>
          </a:bodyPr>
          <a:lstStyle/>
          <a:p>
            <a:r>
              <a:rPr lang="en-GB" sz="2000" b="1" dirty="0" smtClean="0"/>
              <a:t>“the bowers where I took my rest”</a:t>
            </a:r>
            <a:endParaRPr lang="en-GB" sz="2000" b="1" dirty="0"/>
          </a:p>
        </p:txBody>
      </p:sp>
      <p:sp>
        <p:nvSpPr>
          <p:cNvPr id="11" name="TextBox 10"/>
          <p:cNvSpPr txBox="1"/>
          <p:nvPr/>
        </p:nvSpPr>
        <p:spPr>
          <a:xfrm>
            <a:off x="1371600" y="6400800"/>
            <a:ext cx="6629400" cy="738664"/>
          </a:xfrm>
          <a:prstGeom prst="rect">
            <a:avLst/>
          </a:prstGeom>
          <a:noFill/>
        </p:spPr>
        <p:txBody>
          <a:bodyPr wrap="square" rtlCol="0">
            <a:spAutoFit/>
          </a:bodyPr>
          <a:lstStyle/>
          <a:p>
            <a:r>
              <a:rPr lang="en-GB" sz="1200" b="1" dirty="0" smtClean="0"/>
              <a:t>What kind of images are we presented with in the first three stanzas? What do they tell us about the speaker’s past relationships with men?</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a:t>
            </a:r>
            <a:endParaRPr lang="en-GB" dirty="0"/>
          </a:p>
        </p:txBody>
      </p:sp>
      <p:sp>
        <p:nvSpPr>
          <p:cNvPr id="3" name="Content Placeholder 2"/>
          <p:cNvSpPr>
            <a:spLocks noGrp="1"/>
          </p:cNvSpPr>
          <p:nvPr>
            <p:ph sz="quarter" idx="1"/>
          </p:nvPr>
        </p:nvSpPr>
        <p:spPr>
          <a:xfrm>
            <a:off x="457200" y="1600200"/>
            <a:ext cx="5829312" cy="4525963"/>
          </a:xfrm>
        </p:spPr>
        <p:txBody>
          <a:bodyPr>
            <a:normAutofit/>
          </a:bodyPr>
          <a:lstStyle/>
          <a:p>
            <a:r>
              <a:rPr lang="en-GB" dirty="0" smtClean="0"/>
              <a:t>Buttresses- is an </a:t>
            </a:r>
            <a:r>
              <a:rPr lang="en-GB" dirty="0" smtClean="0">
                <a:hlinkClick r:id="rId3" tooltip="Architecture"/>
              </a:rPr>
              <a:t>architectural</a:t>
            </a:r>
            <a:r>
              <a:rPr lang="en-GB" dirty="0" smtClean="0"/>
              <a:t> structure built against or projecting from a </a:t>
            </a:r>
            <a:r>
              <a:rPr lang="en-GB" dirty="0" smtClean="0">
                <a:hlinkClick r:id="rId4" tooltip="Wall"/>
              </a:rPr>
              <a:t>wall</a:t>
            </a:r>
            <a:r>
              <a:rPr lang="en-GB" dirty="0" smtClean="0"/>
              <a:t> which serves to support or reinforce the wall</a:t>
            </a:r>
          </a:p>
          <a:p>
            <a:r>
              <a:rPr lang="en-GB" dirty="0" smtClean="0"/>
              <a:t>Castellated-</a:t>
            </a:r>
            <a:r>
              <a:rPr lang="en-GB" dirty="0"/>
              <a:t>Furnished with turrets and battlements in the style of a </a:t>
            </a:r>
            <a:r>
              <a:rPr lang="en-GB" dirty="0" smtClean="0"/>
              <a:t>castle</a:t>
            </a:r>
          </a:p>
          <a:p>
            <a:r>
              <a:rPr lang="en-GB" dirty="0" smtClean="0"/>
              <a:t>Bower-a </a:t>
            </a:r>
            <a:r>
              <a:rPr lang="en-GB" dirty="0"/>
              <a:t>dwelling or lean-to </a:t>
            </a:r>
            <a:r>
              <a:rPr lang="en-GB" dirty="0" smtClean="0"/>
              <a:t>shelter</a:t>
            </a:r>
          </a:p>
          <a:p>
            <a:r>
              <a:rPr lang="en-GB" dirty="0" smtClean="0"/>
              <a:t>Ballast-device used on ships and submarines and other submersibles to control buoyancy and stability</a:t>
            </a:r>
          </a:p>
          <a:p>
            <a:endParaRPr lang="en-GB" dirty="0" smtClean="0"/>
          </a:p>
          <a:p>
            <a:pPr>
              <a:buNone/>
            </a:pPr>
            <a:endParaRPr lang="en-GB" dirty="0" smtClean="0"/>
          </a:p>
        </p:txBody>
      </p:sp>
      <p:pic>
        <p:nvPicPr>
          <p:cNvPr id="2050" name="Picture 2" descr="http://t3.gstatic.com/images?q=tbn:ANd9GcR-jlt3CUnQtEX7qcozH4N21xEiuaJgFXGYaIYPooPTqticsANSQg:farm1.static.flickr.com/104/308857676_e8481b9dba.jpg"/>
          <p:cNvPicPr>
            <a:picLocks noChangeAspect="1" noChangeArrowheads="1"/>
          </p:cNvPicPr>
          <p:nvPr/>
        </p:nvPicPr>
        <p:blipFill>
          <a:blip r:embed="rId5" cstate="print"/>
          <a:srcRect/>
          <a:stretch>
            <a:fillRect/>
          </a:stretch>
        </p:blipFill>
        <p:spPr bwMode="auto">
          <a:xfrm>
            <a:off x="5929322" y="357166"/>
            <a:ext cx="2928958" cy="2857521"/>
          </a:xfrm>
          <a:prstGeom prst="rect">
            <a:avLst/>
          </a:prstGeom>
          <a:noFill/>
        </p:spPr>
      </p:pic>
      <p:pic>
        <p:nvPicPr>
          <p:cNvPr id="2052" name="Picture 4" descr="http://t1.gstatic.com/images?q=tbn:ANd9GcRwuZOX7tAj3eUGkAEIGQDG-PR3WBR-NhlJtDNsRUeyBfSO90nXmA:images.yourdictionary.com/images/definitions/lg/castellated.jpg"/>
          <p:cNvPicPr>
            <a:picLocks noChangeAspect="1" noChangeArrowheads="1"/>
          </p:cNvPicPr>
          <p:nvPr/>
        </p:nvPicPr>
        <p:blipFill>
          <a:blip r:embed="rId6" cstate="print"/>
          <a:srcRect/>
          <a:stretch>
            <a:fillRect/>
          </a:stretch>
        </p:blipFill>
        <p:spPr bwMode="auto">
          <a:xfrm>
            <a:off x="6215074" y="3429000"/>
            <a:ext cx="2628900" cy="302896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96</TotalTime>
  <Words>735</Words>
  <Application>Microsoft Office PowerPoint</Application>
  <PresentationFormat>On-screen Show (4:3)</PresentationFormat>
  <Paragraphs>140</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Les Grands Seigneurs</vt:lpstr>
      <vt:lpstr>Thrill of the chase</vt:lpstr>
      <vt:lpstr>Now roll it back a couple of hundred years</vt:lpstr>
      <vt:lpstr>Lesson Objectives</vt:lpstr>
      <vt:lpstr>‘Les Grands Seigneurs’ Some context…</vt:lpstr>
      <vt:lpstr>Slide 6</vt:lpstr>
      <vt:lpstr>First reading of the poem</vt:lpstr>
      <vt:lpstr>Slide 8</vt:lpstr>
      <vt:lpstr>Language</vt:lpstr>
      <vt:lpstr>Slide 10</vt:lpstr>
      <vt:lpstr>Slide 11</vt:lpstr>
      <vt:lpstr>                     </vt:lpstr>
      <vt:lpstr>Slide 13</vt:lpstr>
      <vt:lpstr>Language cont’d</vt:lpstr>
      <vt:lpstr>Slide 15</vt:lpstr>
      <vt:lpstr>Yet more language</vt:lpstr>
      <vt:lpstr>                     </vt:lpstr>
      <vt:lpstr>Slide 18</vt:lpstr>
      <vt:lpstr>Slide 19</vt:lpstr>
      <vt:lpstr> 1. How does the poet present the speaker’s relationship with men before marriage?   2. How does the speaker’s life change after she is married? </vt:lpstr>
    </vt:vector>
  </TitlesOfParts>
  <Company>The Campion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sbarry</dc:creator>
  <cp:lastModifiedBy>sbarry</cp:lastModifiedBy>
  <cp:revision>11</cp:revision>
  <dcterms:created xsi:type="dcterms:W3CDTF">2012-02-01T14:56:51Z</dcterms:created>
  <dcterms:modified xsi:type="dcterms:W3CDTF">2012-02-02T10:32:59Z</dcterms:modified>
</cp:coreProperties>
</file>