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78" r:id="rId3"/>
    <p:sldId id="259" r:id="rId4"/>
    <p:sldId id="260" r:id="rId5"/>
    <p:sldId id="258" r:id="rId6"/>
    <p:sldId id="279" r:id="rId7"/>
    <p:sldId id="280" r:id="rId8"/>
    <p:sldId id="281" r:id="rId9"/>
    <p:sldId id="282" r:id="rId10"/>
    <p:sldId id="283" r:id="rId11"/>
    <p:sldId id="270" r:id="rId12"/>
    <p:sldId id="272" r:id="rId13"/>
    <p:sldId id="273" r:id="rId14"/>
    <p:sldId id="274" r:id="rId15"/>
    <p:sldId id="271" r:id="rId16"/>
    <p:sldId id="275" r:id="rId17"/>
    <p:sldId id="269" r:id="rId18"/>
    <p:sldId id="276" r:id="rId19"/>
    <p:sldId id="277" r:id="rId20"/>
    <p:sldId id="261"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36EDEC-4B10-458B-99F8-E9064F223B24}" type="datetimeFigureOut">
              <a:rPr lang="en-GB" smtClean="0"/>
              <a:pPr/>
              <a:t>31/03/2014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135800-D2E2-41F2-BF05-A9B7BA3AF6E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Armitage</a:t>
            </a:r>
            <a:r>
              <a:rPr lang="en-GB" dirty="0" smtClean="0"/>
              <a:t> presents</a:t>
            </a:r>
            <a:r>
              <a:rPr lang="en-GB" baseline="0" dirty="0" smtClean="0"/>
              <a:t> a scathing attack on society’s view of the homeless through this dramatic monologue. The carefully chosen sarcastic phrases and repetition of “Of all” </a:t>
            </a:r>
            <a:endParaRPr lang="en-GB" dirty="0"/>
          </a:p>
        </p:txBody>
      </p:sp>
      <p:sp>
        <p:nvSpPr>
          <p:cNvPr id="4" name="Slide Number Placeholder 3"/>
          <p:cNvSpPr>
            <a:spLocks noGrp="1"/>
          </p:cNvSpPr>
          <p:nvPr>
            <p:ph type="sldNum" sz="quarter" idx="10"/>
          </p:nvPr>
        </p:nvSpPr>
        <p:spPr/>
        <p:txBody>
          <a:bodyPr/>
          <a:lstStyle/>
          <a:p>
            <a:fld id="{4F135800-D2E2-41F2-BF05-A9B7BA3AF6E3}" type="slidenum">
              <a:rPr lang="en-GB" smtClean="0"/>
              <a:pPr/>
              <a:t>21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38C9040-B519-472A-868C-E21D8F62FFC9}" type="datetimeFigureOut">
              <a:rPr lang="en-US" smtClean="0"/>
              <a:pPr/>
              <a:t>3/31/2014</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7D3ACAB-B25C-476F-95A8-6C37E47AB1C2}"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C9040-B519-472A-868C-E21D8F62FFC9}" type="datetimeFigureOut">
              <a:rPr lang="en-US" smtClean="0"/>
              <a:pPr/>
              <a:t>3/31/2014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3ACAB-B25C-476F-95A8-6C37E47AB1C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C9040-B519-472A-868C-E21D8F62FFC9}" type="datetimeFigureOut">
              <a:rPr lang="en-US" smtClean="0"/>
              <a:pPr/>
              <a:t>3/31/2014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D3ACAB-B25C-476F-95A8-6C37E47AB1C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38C9040-B519-472A-868C-E21D8F62FFC9}" type="datetimeFigureOut">
              <a:rPr lang="en-US" smtClean="0"/>
              <a:pPr/>
              <a:t>3/31/2014</a:t>
            </a:fld>
            <a:endParaRPr lang="en-GB"/>
          </a:p>
        </p:txBody>
      </p:sp>
      <p:sp>
        <p:nvSpPr>
          <p:cNvPr id="9" name="Slide Number Placeholder 8"/>
          <p:cNvSpPr>
            <a:spLocks noGrp="1"/>
          </p:cNvSpPr>
          <p:nvPr>
            <p:ph type="sldNum" sz="quarter" idx="15"/>
          </p:nvPr>
        </p:nvSpPr>
        <p:spPr/>
        <p:txBody>
          <a:bodyPr rtlCol="0"/>
          <a:lstStyle/>
          <a:p>
            <a:fld id="{07D3ACAB-B25C-476F-95A8-6C37E47AB1C2}"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38C9040-B519-472A-868C-E21D8F62FFC9}" type="datetimeFigureOut">
              <a:rPr lang="en-US" smtClean="0"/>
              <a:pPr/>
              <a:t>3/31/2014</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7D3ACAB-B25C-476F-95A8-6C37E47AB1C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8C9040-B519-472A-868C-E21D8F62FFC9}" type="datetimeFigureOut">
              <a:rPr lang="en-US" smtClean="0"/>
              <a:pPr/>
              <a:t>3/31/2014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D3ACAB-B25C-476F-95A8-6C37E47AB1C2}"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38C9040-B519-472A-868C-E21D8F62FFC9}" type="datetimeFigureOut">
              <a:rPr lang="en-US" smtClean="0"/>
              <a:pPr/>
              <a:t>3/31/2014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D3ACAB-B25C-476F-95A8-6C37E47AB1C2}"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38C9040-B519-472A-868C-E21D8F62FFC9}" type="datetimeFigureOut">
              <a:rPr lang="en-US" smtClean="0"/>
              <a:pPr/>
              <a:t>3/31/2014</a:t>
            </a:fld>
            <a:endParaRPr lang="en-GB"/>
          </a:p>
        </p:txBody>
      </p:sp>
      <p:sp>
        <p:nvSpPr>
          <p:cNvPr id="7" name="Slide Number Placeholder 6"/>
          <p:cNvSpPr>
            <a:spLocks noGrp="1"/>
          </p:cNvSpPr>
          <p:nvPr>
            <p:ph type="sldNum" sz="quarter" idx="11"/>
          </p:nvPr>
        </p:nvSpPr>
        <p:spPr/>
        <p:txBody>
          <a:bodyPr rtlCol="0"/>
          <a:lstStyle/>
          <a:p>
            <a:fld id="{07D3ACAB-B25C-476F-95A8-6C37E47AB1C2}"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C9040-B519-472A-868C-E21D8F62FFC9}" type="datetimeFigureOut">
              <a:rPr lang="en-US" smtClean="0"/>
              <a:pPr/>
              <a:t>3/31/2014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D3ACAB-B25C-476F-95A8-6C37E47AB1C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38C9040-B519-472A-868C-E21D8F62FFC9}" type="datetimeFigureOut">
              <a:rPr lang="en-US" smtClean="0"/>
              <a:pPr/>
              <a:t>3/31/2014</a:t>
            </a:fld>
            <a:endParaRPr lang="en-GB"/>
          </a:p>
        </p:txBody>
      </p:sp>
      <p:sp>
        <p:nvSpPr>
          <p:cNvPr id="22" name="Slide Number Placeholder 21"/>
          <p:cNvSpPr>
            <a:spLocks noGrp="1"/>
          </p:cNvSpPr>
          <p:nvPr>
            <p:ph type="sldNum" sz="quarter" idx="15"/>
          </p:nvPr>
        </p:nvSpPr>
        <p:spPr/>
        <p:txBody>
          <a:bodyPr rtlCol="0"/>
          <a:lstStyle/>
          <a:p>
            <a:fld id="{07D3ACAB-B25C-476F-95A8-6C37E47AB1C2}"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38C9040-B519-472A-868C-E21D8F62FFC9}" type="datetimeFigureOut">
              <a:rPr lang="en-US" smtClean="0"/>
              <a:pPr/>
              <a:t>3/31/2014</a:t>
            </a:fld>
            <a:endParaRPr lang="en-GB"/>
          </a:p>
        </p:txBody>
      </p:sp>
      <p:sp>
        <p:nvSpPr>
          <p:cNvPr id="18" name="Slide Number Placeholder 17"/>
          <p:cNvSpPr>
            <a:spLocks noGrp="1"/>
          </p:cNvSpPr>
          <p:nvPr>
            <p:ph type="sldNum" sz="quarter" idx="11"/>
          </p:nvPr>
        </p:nvSpPr>
        <p:spPr/>
        <p:txBody>
          <a:bodyPr rtlCol="0"/>
          <a:lstStyle/>
          <a:p>
            <a:fld id="{07D3ACAB-B25C-476F-95A8-6C37E47AB1C2}"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38C9040-B519-472A-868C-E21D8F62FFC9}" type="datetimeFigureOut">
              <a:rPr lang="en-US" smtClean="0"/>
              <a:pPr/>
              <a:t>3/31/2014</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D3ACAB-B25C-476F-95A8-6C37E47AB1C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anthology.aqa.org.uk/index.asp?currmenu=armitag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tarteveryday.com/wp-content/uploads/2011/11/funny_homeless_people_7.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GIVE</a:t>
            </a:r>
            <a:endParaRPr lang="en-GB" dirty="0"/>
          </a:p>
        </p:txBody>
      </p:sp>
      <p:sp>
        <p:nvSpPr>
          <p:cNvPr id="3" name="Subtitle 2"/>
          <p:cNvSpPr>
            <a:spLocks noGrp="1"/>
          </p:cNvSpPr>
          <p:nvPr>
            <p:ph type="subTitle" idx="1"/>
          </p:nvPr>
        </p:nvSpPr>
        <p:spPr>
          <a:xfrm>
            <a:off x="2357422" y="5105400"/>
            <a:ext cx="6400800" cy="1752600"/>
          </a:xfrm>
        </p:spPr>
        <p:txBody>
          <a:bodyPr/>
          <a:lstStyle/>
          <a:p>
            <a:r>
              <a:rPr lang="en-GB" dirty="0" smtClean="0">
                <a:solidFill>
                  <a:srgbClr val="FF0000"/>
                </a:solidFill>
              </a:rPr>
              <a:t>Activities:</a:t>
            </a:r>
            <a:r>
              <a:rPr lang="en-GB" dirty="0" smtClean="0"/>
              <a:t> write out 6 words you associate with homeless people. </a:t>
            </a:r>
          </a:p>
          <a:p>
            <a:r>
              <a:rPr lang="en-GB" dirty="0" smtClean="0"/>
              <a:t>If you were homeless-what would your banner say??</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643042" y="0"/>
            <a:ext cx="6572296" cy="43815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smtClean="0"/>
              <a:t>Stanza Four</a:t>
            </a:r>
            <a:endParaRPr lang="en-GB" dirty="0" smtClean="0"/>
          </a:p>
          <a:p>
            <a:pPr lvl="0"/>
            <a:r>
              <a:rPr lang="en-GB" dirty="0" smtClean="0"/>
              <a:t>Underline/highlight the word </a:t>
            </a:r>
            <a:r>
              <a:rPr lang="en-GB" i="1" dirty="0" smtClean="0"/>
              <a:t>‘change’</a:t>
            </a:r>
            <a:r>
              <a:rPr lang="en-GB" dirty="0" smtClean="0"/>
              <a:t>  - </a:t>
            </a:r>
            <a:r>
              <a:rPr lang="en-GB" u="sng" dirty="0" smtClean="0"/>
              <a:t>What two forms of change could the homeless person want?</a:t>
            </a:r>
            <a:endParaRPr lang="en-GB" dirty="0" smtClean="0"/>
          </a:p>
          <a:p>
            <a:r>
              <a:rPr lang="en-GB" b="1" dirty="0" smtClean="0"/>
              <a:t>Stanza Five</a:t>
            </a:r>
            <a:endParaRPr lang="en-GB" dirty="0" smtClean="0"/>
          </a:p>
          <a:p>
            <a:pPr lvl="0"/>
            <a:r>
              <a:rPr lang="en-GB" dirty="0" smtClean="0"/>
              <a:t>Note down how many sentences are used in the stanza; </a:t>
            </a:r>
            <a:r>
              <a:rPr lang="en-GB" u="sng" dirty="0" smtClean="0"/>
              <a:t>what is the effect of this?</a:t>
            </a:r>
            <a:endParaRPr lang="en-GB"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the poem </a:t>
            </a:r>
            <a:endParaRPr lang="en-GB" dirty="0"/>
          </a:p>
        </p:txBody>
      </p:sp>
      <p:sp>
        <p:nvSpPr>
          <p:cNvPr id="3" name="Content Placeholder 2"/>
          <p:cNvSpPr>
            <a:spLocks noGrp="1"/>
          </p:cNvSpPr>
          <p:nvPr>
            <p:ph sz="quarter" idx="1"/>
          </p:nvPr>
        </p:nvSpPr>
        <p:spPr/>
        <p:txBody>
          <a:bodyPr/>
          <a:lstStyle/>
          <a:p>
            <a:r>
              <a:rPr lang="en-GB" dirty="0" smtClean="0"/>
              <a:t>In his poem “Give,” Simon </a:t>
            </a:r>
            <a:r>
              <a:rPr lang="en-GB" dirty="0" err="1" smtClean="0">
                <a:hlinkClick r:id="rId2"/>
              </a:rPr>
              <a:t>Armitage</a:t>
            </a:r>
            <a:r>
              <a:rPr lang="en-GB" dirty="0" smtClean="0"/>
              <a:t> takes on the persona of a homeless person who has to resort to begging. It is a deceptively simple twelve-line poem divided into five stanzas. There is a hint of symmetry, but it is a little off balance. Perfect symmetry would not quite suit the theme of the poem. </a:t>
            </a:r>
          </a:p>
          <a:p>
            <a:endParaRPr lang="en-GB" dirty="0"/>
          </a:p>
        </p:txBody>
      </p:sp>
      <p:pic>
        <p:nvPicPr>
          <p:cNvPr id="4098" name="Picture 2" descr="http://www.photogalaxy.com/pic/mujimasa-5/homeless.jpg"/>
          <p:cNvPicPr>
            <a:picLocks noChangeAspect="1" noChangeArrowheads="1"/>
          </p:cNvPicPr>
          <p:nvPr/>
        </p:nvPicPr>
        <p:blipFill>
          <a:blip r:embed="rId3" cstate="print"/>
          <a:srcRect/>
          <a:stretch>
            <a:fillRect/>
          </a:stretch>
        </p:blipFill>
        <p:spPr bwMode="auto">
          <a:xfrm>
            <a:off x="3131840" y="4653136"/>
            <a:ext cx="4032448" cy="2204864"/>
          </a:xfrm>
          <a:prstGeom prst="rect">
            <a:avLst/>
          </a:prstGeom>
          <a:noFill/>
        </p:spPr>
      </p:pic>
      <p:sp>
        <p:nvSpPr>
          <p:cNvPr id="5" name="Rectangle 4"/>
          <p:cNvSpPr/>
          <p:nvPr/>
        </p:nvSpPr>
        <p:spPr>
          <a:xfrm>
            <a:off x="4572000" y="0"/>
            <a:ext cx="4572000" cy="646331"/>
          </a:xfrm>
          <a:prstGeom prst="rect">
            <a:avLst/>
          </a:prstGeom>
        </p:spPr>
        <p:txBody>
          <a:bodyPr>
            <a:spAutoFit/>
          </a:bodyPr>
          <a:lstStyle/>
          <a:p>
            <a:r>
              <a:rPr lang="en-GB" dirty="0" smtClean="0">
                <a:solidFill>
                  <a:srgbClr val="FF0000"/>
                </a:solidFill>
              </a:rPr>
              <a:t>LO1: students will be able to critically analyse “Give”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Of all the public places, dear,</a:t>
            </a:r>
            <a:br>
              <a:rPr lang="en-GB" dirty="0" smtClean="0"/>
            </a:br>
            <a:r>
              <a:rPr lang="en-GB" dirty="0" smtClean="0"/>
              <a:t>to make a scene, I've chosen here.</a:t>
            </a:r>
            <a:br>
              <a:rPr lang="en-GB" dirty="0" smtClean="0"/>
            </a:br>
            <a:endParaRPr lang="en-GB" dirty="0"/>
          </a:p>
        </p:txBody>
      </p:sp>
      <p:sp>
        <p:nvSpPr>
          <p:cNvPr id="3" name="Content Placeholder 2"/>
          <p:cNvSpPr>
            <a:spLocks noGrp="1"/>
          </p:cNvSpPr>
          <p:nvPr>
            <p:ph sz="quarter" idx="1"/>
          </p:nvPr>
        </p:nvSpPr>
        <p:spPr>
          <a:xfrm>
            <a:off x="467544" y="1700808"/>
            <a:ext cx="7467600" cy="4873752"/>
          </a:xfrm>
        </p:spPr>
        <p:txBody>
          <a:bodyPr>
            <a:normAutofit/>
          </a:bodyPr>
          <a:lstStyle/>
          <a:p>
            <a:r>
              <a:rPr lang="en-GB" dirty="0" smtClean="0"/>
              <a:t>“dear.” -someone he used to have a relationship with or sarcasm-knowing that to appear to be linked with a homeless man would cause embarrassment for many?</a:t>
            </a:r>
          </a:p>
          <a:p>
            <a:r>
              <a:rPr lang="en-GB" dirty="0" smtClean="0"/>
              <a:t>It is in a “public place”-commentary on how society wants him hidden away from public. </a:t>
            </a:r>
          </a:p>
          <a:p>
            <a:r>
              <a:rPr lang="en-GB" dirty="0" smtClean="0"/>
              <a:t>“Of all the places he had to turn up”-repetition of “of all” emphasising the condescending attitude of many in society towards the homeless. </a:t>
            </a:r>
          </a:p>
          <a:p>
            <a:endParaRPr lang="en-GB" dirty="0" smtClean="0"/>
          </a:p>
          <a:p>
            <a:endParaRPr lang="en-GB" dirty="0"/>
          </a:p>
        </p:txBody>
      </p:sp>
      <p:sp>
        <p:nvSpPr>
          <p:cNvPr id="4" name="Rectangle 3"/>
          <p:cNvSpPr/>
          <p:nvPr/>
        </p:nvSpPr>
        <p:spPr>
          <a:xfrm>
            <a:off x="4572000" y="1124744"/>
            <a:ext cx="4572000" cy="646331"/>
          </a:xfrm>
          <a:prstGeom prst="rect">
            <a:avLst/>
          </a:prstGeom>
        </p:spPr>
        <p:txBody>
          <a:bodyPr>
            <a:spAutoFit/>
          </a:bodyPr>
          <a:lstStyle/>
          <a:p>
            <a:r>
              <a:rPr lang="en-GB" dirty="0" smtClean="0">
                <a:solidFill>
                  <a:srgbClr val="FF0000"/>
                </a:solidFill>
              </a:rPr>
              <a:t>LO1: students will be able to critically analyse “Give”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2276872"/>
          </a:xfrm>
        </p:spPr>
        <p:txBody>
          <a:bodyPr>
            <a:normAutofit fontScale="90000"/>
          </a:bodyPr>
          <a:lstStyle/>
          <a:p>
            <a:r>
              <a:rPr lang="en-GB" dirty="0" smtClean="0"/>
              <a:t>Of all the doorways in the world</a:t>
            </a:r>
            <a:br>
              <a:rPr lang="en-GB" dirty="0" smtClean="0"/>
            </a:br>
            <a:r>
              <a:rPr lang="en-GB" dirty="0" smtClean="0"/>
              <a:t>to choose to sleep, I’ve chosen yours.</a:t>
            </a:r>
            <a:br>
              <a:rPr lang="en-GB" dirty="0" smtClean="0"/>
            </a:br>
            <a:r>
              <a:rPr lang="en-GB" dirty="0" smtClean="0"/>
              <a:t>I'm on the street, under the stars.</a:t>
            </a:r>
            <a:br>
              <a:rPr lang="en-GB" dirty="0" smtClean="0"/>
            </a:br>
            <a:r>
              <a:rPr lang="en-GB" dirty="0" smtClean="0"/>
              <a:t> </a:t>
            </a:r>
            <a:br>
              <a:rPr lang="en-GB" dirty="0" smtClean="0"/>
            </a:br>
            <a:endParaRPr lang="en-GB" dirty="0"/>
          </a:p>
        </p:txBody>
      </p:sp>
      <p:sp>
        <p:nvSpPr>
          <p:cNvPr id="3" name="Content Placeholder 2"/>
          <p:cNvSpPr>
            <a:spLocks noGrp="1"/>
          </p:cNvSpPr>
          <p:nvPr>
            <p:ph sz="quarter" idx="1"/>
          </p:nvPr>
        </p:nvSpPr>
        <p:spPr/>
        <p:txBody>
          <a:bodyPr>
            <a:normAutofit/>
          </a:bodyPr>
          <a:lstStyle/>
          <a:p>
            <a:r>
              <a:rPr lang="en-GB" dirty="0" smtClean="0"/>
              <a:t>“Of all” repetition </a:t>
            </a:r>
          </a:p>
          <a:p>
            <a:r>
              <a:rPr lang="en-GB" dirty="0" smtClean="0"/>
              <a:t>“I’ve chosen”-is this the lifestyle choice the homeless man wants to make? Repetition of choice and choosing reinforces the notion of a lack of choice for many homeless today</a:t>
            </a:r>
          </a:p>
          <a:p>
            <a:r>
              <a:rPr lang="en-GB" dirty="0" smtClean="0"/>
              <a:t>Rather than a full rhyme as in the first stanza, “yours” and “</a:t>
            </a:r>
            <a:r>
              <a:rPr lang="en-GB" u="sng" dirty="0" smtClean="0">
                <a:hlinkClick r:id="" action="ppaction://hlinkfile"/>
              </a:rPr>
              <a:t>stars</a:t>
            </a:r>
            <a:r>
              <a:rPr lang="en-GB" dirty="0" smtClean="0"/>
              <a:t>” at the end of lines 4 and 5 create a half rhyme. Couple this with the enjambment and there is a continuing sense of a disjointed world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For coppers I can dance or sing.</a:t>
            </a:r>
            <a:br>
              <a:rPr lang="en-GB" dirty="0" smtClean="0"/>
            </a:br>
            <a:r>
              <a:rPr lang="en-GB" dirty="0" smtClean="0"/>
              <a:t>For silver - swallow swords, eat fire.</a:t>
            </a:r>
            <a:br>
              <a:rPr lang="en-GB" dirty="0" smtClean="0"/>
            </a:br>
            <a:r>
              <a:rPr lang="en-GB" dirty="0" smtClean="0"/>
              <a:t>For gold - escape from locks and chains</a:t>
            </a:r>
            <a:endParaRPr lang="en-GB" dirty="0"/>
          </a:p>
        </p:txBody>
      </p:sp>
      <p:sp>
        <p:nvSpPr>
          <p:cNvPr id="3" name="Content Placeholder 2"/>
          <p:cNvSpPr>
            <a:spLocks noGrp="1"/>
          </p:cNvSpPr>
          <p:nvPr>
            <p:ph sz="quarter" idx="1"/>
          </p:nvPr>
        </p:nvSpPr>
        <p:spPr/>
        <p:txBody>
          <a:bodyPr/>
          <a:lstStyle/>
          <a:p>
            <a:r>
              <a:rPr lang="en-GB" dirty="0" smtClean="0"/>
              <a:t>Coppers-more than one meaning-homeless being continually moved on by police-made to “dance or sing” at their behest. </a:t>
            </a:r>
          </a:p>
          <a:p>
            <a:r>
              <a:rPr lang="en-GB" dirty="0" smtClean="0"/>
              <a:t>For silver-swallow swords/eat fire-for a sick homeless man eating causes physical pain-what is the effect of this alliteration?</a:t>
            </a:r>
          </a:p>
          <a:p>
            <a:r>
              <a:rPr lang="en-GB" dirty="0" smtClean="0"/>
              <a:t>Locks and chains- a life of imprisonment despite previous romanticism of being “under the stars”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It's not as if I'm holding out</a:t>
            </a:r>
            <a:br>
              <a:rPr lang="en-GB" dirty="0" smtClean="0"/>
            </a:br>
            <a:r>
              <a:rPr lang="en-GB" dirty="0" smtClean="0"/>
              <a:t>for frankincense or myrrh, just change.</a:t>
            </a:r>
            <a:br>
              <a:rPr lang="en-GB" dirty="0" smtClean="0"/>
            </a:b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The speaker takes on a defensive, trying to show that he isn't asking for huge rewards or donations. He does this by referring to the </a:t>
            </a:r>
            <a:r>
              <a:rPr lang="en-GB" u="sng" dirty="0" smtClean="0">
                <a:hlinkClick r:id="" action="ppaction://hlinkfile"/>
              </a:rPr>
              <a:t>gifts</a:t>
            </a:r>
            <a:r>
              <a:rPr lang="en-GB" dirty="0" smtClean="0"/>
              <a:t> the three kings offered at the time of the birth of Jesus. He did mention gold in the previous stanza, which was one of those gifts, but here he says he is not asking for “frankincense or myrrh.” </a:t>
            </a:r>
            <a:r>
              <a:rPr lang="en-GB" dirty="0" err="1" smtClean="0"/>
              <a:t>Armitage</a:t>
            </a:r>
            <a:r>
              <a:rPr lang="en-GB" dirty="0" smtClean="0"/>
              <a:t> uses the pattern of the first and second stanzas again here, with enjambment linking line 9 to line 10. The stanza ends with the phrase “just change,” indicating that all the homeless person is asking for is a few coins. </a:t>
            </a:r>
          </a:p>
          <a:p>
            <a:r>
              <a:rPr lang="en-GB" dirty="0" smtClean="0"/>
              <a:t>Change-how many meanings does this have? </a:t>
            </a:r>
          </a:p>
          <a:p>
            <a:pPr lvl="1"/>
            <a:r>
              <a:rPr lang="en-GB" dirty="0" smtClean="0"/>
              <a:t>Loose change</a:t>
            </a:r>
          </a:p>
          <a:p>
            <a:pPr lvl="1"/>
            <a:r>
              <a:rPr lang="en-GB" dirty="0" smtClean="0"/>
              <a:t>Change in way of life</a:t>
            </a:r>
          </a:p>
          <a:p>
            <a:pPr lvl="1"/>
            <a:r>
              <a:rPr lang="en-GB" dirty="0" smtClean="0"/>
              <a:t>Change in attitude</a:t>
            </a:r>
          </a:p>
          <a:p>
            <a:pPr lvl="1">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give me tea. That's big of you.</a:t>
            </a:r>
            <a:br>
              <a:rPr lang="en-GB" dirty="0" smtClean="0"/>
            </a:br>
            <a:r>
              <a:rPr lang="en-GB" dirty="0" smtClean="0"/>
              <a:t>I'm on my knees. I beg of you.</a:t>
            </a:r>
            <a:br>
              <a:rPr lang="en-GB" dirty="0" smtClean="0"/>
            </a:br>
            <a:endParaRPr lang="en-GB" dirty="0"/>
          </a:p>
        </p:txBody>
      </p:sp>
      <p:sp>
        <p:nvSpPr>
          <p:cNvPr id="3" name="Content Placeholder 2"/>
          <p:cNvSpPr>
            <a:spLocks noGrp="1"/>
          </p:cNvSpPr>
          <p:nvPr>
            <p:ph sz="quarter" idx="1"/>
          </p:nvPr>
        </p:nvSpPr>
        <p:spPr/>
        <p:txBody>
          <a:bodyPr>
            <a:normAutofit fontScale="85000" lnSpcReduction="10000"/>
          </a:bodyPr>
          <a:lstStyle/>
          <a:p>
            <a:r>
              <a:rPr lang="en-GB" dirty="0" smtClean="0"/>
              <a:t>The final stanza consists of four short, simple sentences within two lines which emphasises the abject misery and desperation of the poet. The sardonic phrase “You give me tea. That's big of you.” gives a clear indication of the speakers frustration at what people feel is enough help.</a:t>
            </a:r>
          </a:p>
          <a:p>
            <a:endParaRPr lang="en-GB" dirty="0" smtClean="0"/>
          </a:p>
          <a:p>
            <a:r>
              <a:rPr lang="en-GB" dirty="0" smtClean="0"/>
              <a:t>“I'm on my knees” conveys a sense that the homeless person is desperate, but perhaps also that he is asking forgiveness for something he did in the past. Contrast being on knees with a cup of tea. The phrase “</a:t>
            </a:r>
            <a:r>
              <a:rPr lang="en-GB" dirty="0" err="1" smtClean="0"/>
              <a:t>im</a:t>
            </a:r>
            <a:r>
              <a:rPr lang="en-GB" dirty="0" smtClean="0"/>
              <a:t> on my knees” has much more serious connotations. </a:t>
            </a:r>
          </a:p>
          <a:p>
            <a:endParaRPr lang="en-GB" dirty="0" smtClean="0"/>
          </a:p>
          <a:p>
            <a:r>
              <a:rPr lang="en-GB" dirty="0" smtClean="0"/>
              <a:t>“I beg of you.” reminding the reader at the last that this mans life depends on how people respond to his begging.</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
          </p:nvPr>
        </p:nvSpPr>
        <p:spPr/>
        <p:txBody>
          <a:bodyPr>
            <a:normAutofit/>
          </a:bodyPr>
          <a:lstStyle/>
          <a:p>
            <a:r>
              <a:rPr lang="en-GB" dirty="0" smtClean="0"/>
              <a:t>In “Give” Simon </a:t>
            </a:r>
            <a:r>
              <a:rPr lang="en-GB" dirty="0" err="1" smtClean="0"/>
              <a:t>Armitage</a:t>
            </a:r>
            <a:r>
              <a:rPr lang="en-GB" dirty="0" smtClean="0"/>
              <a:t> has used pattern, half-rhyme, repetition and enjambment to create a wonderfully effective poem. His use of alliteration builds up and intensifies the ideas he presents. Although this could illustrate the plight of any beggar or homeless person, the speaker has deliberately chosen certain places that have a strong link to the person he is talking to. Everything points to the feeling that he was previously in a relationship with the person whose doorway he now sleeps in. He is asking the person to give, but also to forgive him.</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Tone </a:t>
            </a:r>
            <a:endParaRPr lang="en-GB" dirty="0"/>
          </a:p>
        </p:txBody>
      </p:sp>
      <p:sp>
        <p:nvSpPr>
          <p:cNvPr id="3" name="Content Placeholder 2"/>
          <p:cNvSpPr>
            <a:spLocks noGrp="1"/>
          </p:cNvSpPr>
          <p:nvPr>
            <p:ph sz="quarter" idx="1"/>
          </p:nvPr>
        </p:nvSpPr>
        <p:spPr/>
        <p:txBody>
          <a:bodyPr/>
          <a:lstStyle/>
          <a:p>
            <a:r>
              <a:rPr lang="en-GB" dirty="0" smtClean="0"/>
              <a:t>Is his use of the word “dear” sincere??</a:t>
            </a:r>
          </a:p>
          <a:p>
            <a:r>
              <a:rPr lang="en-GB" dirty="0" smtClean="0"/>
              <a:t>What about “</a:t>
            </a:r>
            <a:r>
              <a:rPr lang="en-GB" dirty="0" smtClean="0"/>
              <a:t>that’s </a:t>
            </a:r>
            <a:r>
              <a:rPr lang="en-GB" dirty="0" smtClean="0"/>
              <a:t>big of you”??</a:t>
            </a:r>
          </a:p>
          <a:p>
            <a:endParaRPr lang="en-GB" dirty="0" smtClean="0"/>
          </a:p>
          <a:p>
            <a:r>
              <a:rPr lang="en-GB" dirty="0" smtClean="0"/>
              <a:t>Sarcastic tone-underline the phrases or words you think might be sarcastic....</a:t>
            </a:r>
          </a:p>
          <a:p>
            <a:endParaRPr lang="en-GB" dirty="0" smtClean="0"/>
          </a:p>
          <a:p>
            <a:r>
              <a:rPr lang="en-GB" dirty="0" smtClean="0"/>
              <a:t>Can you think of other examples where you say one word and it means the opposite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Tone continued</a:t>
            </a:r>
            <a:endParaRPr lang="en-GB" dirty="0"/>
          </a:p>
        </p:txBody>
      </p:sp>
      <p:sp>
        <p:nvSpPr>
          <p:cNvPr id="3" name="Content Placeholder 2"/>
          <p:cNvSpPr>
            <a:spLocks noGrp="1"/>
          </p:cNvSpPr>
          <p:nvPr>
            <p:ph sz="quarter" idx="1"/>
          </p:nvPr>
        </p:nvSpPr>
        <p:spPr/>
        <p:txBody>
          <a:bodyPr/>
          <a:lstStyle/>
          <a:p>
            <a:r>
              <a:rPr lang="en-GB" dirty="0" smtClean="0"/>
              <a:t>Think of two guys squaring up to each other</a:t>
            </a:r>
          </a:p>
          <a:p>
            <a:pPr lvl="1"/>
            <a:r>
              <a:rPr lang="en-GB" dirty="0" smtClean="0"/>
              <a:t>Listen here mate</a:t>
            </a:r>
          </a:p>
          <a:p>
            <a:pPr lvl="1"/>
            <a:r>
              <a:rPr lang="en-GB" dirty="0" smtClean="0"/>
              <a:t>I'm not your mate buddy</a:t>
            </a:r>
          </a:p>
          <a:p>
            <a:endParaRPr lang="en-GB" dirty="0" smtClean="0"/>
          </a:p>
          <a:p>
            <a:r>
              <a:rPr lang="en-GB" dirty="0" smtClean="0"/>
              <a:t>What about that last piece of work you handed in?</a:t>
            </a:r>
          </a:p>
          <a:p>
            <a:pPr lvl="1"/>
            <a:r>
              <a:rPr lang="en-GB" dirty="0" smtClean="0"/>
              <a:t>“oh really </a:t>
            </a:r>
            <a:r>
              <a:rPr lang="en-GB" dirty="0" err="1" smtClean="0"/>
              <a:t>really</a:t>
            </a:r>
            <a:r>
              <a:rPr lang="en-GB" dirty="0" smtClean="0"/>
              <a:t> great work, how did </a:t>
            </a:r>
            <a:r>
              <a:rPr lang="en-GB" dirty="0" err="1" smtClean="0"/>
              <a:t>english</a:t>
            </a:r>
            <a:r>
              <a:rPr lang="en-GB" dirty="0" smtClean="0"/>
              <a:t> ever progress as a language without you?”</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GB" dirty="0"/>
          </a:p>
        </p:txBody>
      </p:sp>
      <p:pic>
        <p:nvPicPr>
          <p:cNvPr id="1026" name="Picture 2" descr="http://www.2spare.com/_media/imgs/articles/a145_h1.jpg"/>
          <p:cNvPicPr>
            <a:picLocks noChangeAspect="1" noChangeArrowheads="1"/>
          </p:cNvPicPr>
          <p:nvPr/>
        </p:nvPicPr>
        <p:blipFill>
          <a:blip r:embed="rId2" cstate="print"/>
          <a:srcRect/>
          <a:stretch>
            <a:fillRect/>
          </a:stretch>
        </p:blipFill>
        <p:spPr bwMode="auto">
          <a:xfrm>
            <a:off x="0" y="0"/>
            <a:ext cx="3571875" cy="3284984"/>
          </a:xfrm>
          <a:prstGeom prst="rect">
            <a:avLst/>
          </a:prstGeom>
          <a:noFill/>
        </p:spPr>
      </p:pic>
      <p:pic>
        <p:nvPicPr>
          <p:cNvPr id="1028" name="Picture 4" descr="http://www.2spare.com/_media/imgs/articles/a145_h2.jpg"/>
          <p:cNvPicPr>
            <a:picLocks noChangeAspect="1" noChangeArrowheads="1"/>
          </p:cNvPicPr>
          <p:nvPr/>
        </p:nvPicPr>
        <p:blipFill>
          <a:blip r:embed="rId3" cstate="print"/>
          <a:srcRect/>
          <a:stretch>
            <a:fillRect/>
          </a:stretch>
        </p:blipFill>
        <p:spPr bwMode="auto">
          <a:xfrm>
            <a:off x="3563888" y="0"/>
            <a:ext cx="5580112" cy="3284984"/>
          </a:xfrm>
          <a:prstGeom prst="rect">
            <a:avLst/>
          </a:prstGeom>
          <a:noFill/>
        </p:spPr>
      </p:pic>
      <p:pic>
        <p:nvPicPr>
          <p:cNvPr id="1030" name="Picture 6" descr="http://www.2spare.com/_media/imgs/articles/a145_h3.jpg"/>
          <p:cNvPicPr>
            <a:picLocks noChangeAspect="1" noChangeArrowheads="1"/>
          </p:cNvPicPr>
          <p:nvPr/>
        </p:nvPicPr>
        <p:blipFill>
          <a:blip r:embed="rId4" cstate="print"/>
          <a:srcRect/>
          <a:stretch>
            <a:fillRect/>
          </a:stretch>
        </p:blipFill>
        <p:spPr bwMode="auto">
          <a:xfrm>
            <a:off x="0" y="3284984"/>
            <a:ext cx="4476750" cy="3573016"/>
          </a:xfrm>
          <a:prstGeom prst="rect">
            <a:avLst/>
          </a:prstGeom>
          <a:noFill/>
        </p:spPr>
      </p:pic>
      <p:pic>
        <p:nvPicPr>
          <p:cNvPr id="1032" name="Picture 8" descr="http://www.2spare.com/_media/imgs/articles/a145_h8.jpg"/>
          <p:cNvPicPr>
            <a:picLocks noChangeAspect="1" noChangeArrowheads="1"/>
          </p:cNvPicPr>
          <p:nvPr/>
        </p:nvPicPr>
        <p:blipFill>
          <a:blip r:embed="rId5" cstate="print"/>
          <a:srcRect/>
          <a:stretch>
            <a:fillRect/>
          </a:stretch>
        </p:blipFill>
        <p:spPr bwMode="auto">
          <a:xfrm>
            <a:off x="4427984" y="3259962"/>
            <a:ext cx="4458072" cy="359803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 </a:t>
            </a:r>
            <a:endParaRPr lang="en-GB" dirty="0"/>
          </a:p>
        </p:txBody>
      </p:sp>
      <p:sp>
        <p:nvSpPr>
          <p:cNvPr id="3" name="Content Placeholder 2"/>
          <p:cNvSpPr>
            <a:spLocks noGrp="1"/>
          </p:cNvSpPr>
          <p:nvPr>
            <p:ph sz="quarter" idx="1"/>
          </p:nvPr>
        </p:nvSpPr>
        <p:spPr/>
        <p:txBody>
          <a:bodyPr/>
          <a:lstStyle/>
          <a:p>
            <a:r>
              <a:rPr lang="en-GB" dirty="0" smtClean="0"/>
              <a:t>This poem is a </a:t>
            </a:r>
            <a:r>
              <a:rPr lang="en-GB" b="1" dirty="0" smtClean="0"/>
              <a:t>dramatic monologue</a:t>
            </a:r>
            <a:r>
              <a:rPr lang="en-GB" dirty="0" smtClean="0"/>
              <a:t>. A dramatic monologue is a piece of verse that gives the speaker a voice to EXPRESS his / her feelings to a </a:t>
            </a:r>
            <a:r>
              <a:rPr lang="en-GB" u="sng" dirty="0" smtClean="0"/>
              <a:t>silent audience</a:t>
            </a:r>
            <a:r>
              <a:rPr lang="en-GB" dirty="0" smtClean="0"/>
              <a:t>. </a:t>
            </a:r>
            <a:endParaRPr lang="en-GB" b="1" dirty="0" smtClean="0"/>
          </a:p>
          <a:p>
            <a:r>
              <a:rPr lang="en-GB" dirty="0" smtClean="0"/>
              <a:t>In the case of ‘Give’, Simon </a:t>
            </a:r>
            <a:r>
              <a:rPr lang="en-GB" dirty="0" err="1" smtClean="0"/>
              <a:t>Armitage</a:t>
            </a:r>
            <a:r>
              <a:rPr lang="en-GB" dirty="0" smtClean="0"/>
              <a:t> is giving a </a:t>
            </a:r>
            <a:r>
              <a:rPr lang="en-GB" b="1" dirty="0" smtClean="0"/>
              <a:t>voice</a:t>
            </a:r>
            <a:r>
              <a:rPr lang="en-GB" dirty="0" smtClean="0"/>
              <a:t> to homeless people who are often ‘voiceless’.  In this poem, the beggar expresses his / her </a:t>
            </a:r>
            <a:r>
              <a:rPr lang="en-GB" b="1" dirty="0" smtClean="0"/>
              <a:t>bitter feelings</a:t>
            </a:r>
            <a:r>
              <a:rPr lang="en-GB" dirty="0" smtClean="0"/>
              <a:t> about being on the street and being neglected. He is </a:t>
            </a:r>
            <a:r>
              <a:rPr lang="en-GB" i="1" dirty="0" smtClean="0"/>
              <a:t>desperate</a:t>
            </a:r>
            <a:r>
              <a:rPr lang="en-GB" dirty="0" smtClean="0"/>
              <a:t> and perhaps </a:t>
            </a:r>
            <a:r>
              <a:rPr lang="en-GB" i="1" dirty="0" smtClean="0"/>
              <a:t>bitter</a:t>
            </a:r>
            <a:r>
              <a:rPr lang="en-GB" dirty="0" smtClean="0"/>
              <a:t> about his situation; this is expressed through his TONE and SARCASM.</a:t>
            </a:r>
            <a:endParaRPr lang="en-GB" b="1" dirty="0" smtClean="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Give</a:t>
            </a:r>
            <a:endParaRPr lang="en-GB" dirty="0"/>
          </a:p>
        </p:txBody>
      </p:sp>
      <p:sp>
        <p:nvSpPr>
          <p:cNvPr id="3" name="Content Placeholder 2"/>
          <p:cNvSpPr>
            <a:spLocks noGrp="1"/>
          </p:cNvSpPr>
          <p:nvPr>
            <p:ph sz="quarter" idx="1"/>
          </p:nvPr>
        </p:nvSpPr>
        <p:spPr/>
        <p:txBody>
          <a:bodyPr>
            <a:normAutofit fontScale="70000" lnSpcReduction="20000"/>
          </a:bodyPr>
          <a:lstStyle/>
          <a:p>
            <a:pPr>
              <a:buNone/>
            </a:pPr>
            <a:r>
              <a:rPr lang="en-GB" dirty="0" smtClean="0"/>
              <a:t>Of all the public places, dear,</a:t>
            </a:r>
            <a:br>
              <a:rPr lang="en-GB" dirty="0" smtClean="0"/>
            </a:br>
            <a:r>
              <a:rPr lang="en-GB" dirty="0" smtClean="0"/>
              <a:t>to make a scene, I've chosen here.</a:t>
            </a:r>
          </a:p>
          <a:p>
            <a:pPr>
              <a:buNone/>
            </a:pPr>
            <a:r>
              <a:rPr lang="en-GB" dirty="0" smtClean="0"/>
              <a:t> </a:t>
            </a:r>
          </a:p>
          <a:p>
            <a:pPr>
              <a:buNone/>
            </a:pPr>
            <a:r>
              <a:rPr lang="en-GB" dirty="0" smtClean="0"/>
              <a:t>Of all the doorways in the world</a:t>
            </a:r>
            <a:br>
              <a:rPr lang="en-GB" dirty="0" smtClean="0"/>
            </a:br>
            <a:r>
              <a:rPr lang="en-GB" dirty="0" smtClean="0"/>
              <a:t>to choose to sleep, I’ve chosen yours.</a:t>
            </a:r>
            <a:br>
              <a:rPr lang="en-GB" dirty="0" smtClean="0"/>
            </a:br>
            <a:r>
              <a:rPr lang="en-GB" dirty="0" smtClean="0"/>
              <a:t>I'm on the street, under the stars.</a:t>
            </a:r>
          </a:p>
          <a:p>
            <a:pPr>
              <a:buNone/>
            </a:pPr>
            <a:r>
              <a:rPr lang="en-GB" dirty="0" smtClean="0"/>
              <a:t> </a:t>
            </a:r>
          </a:p>
          <a:p>
            <a:pPr>
              <a:buNone/>
            </a:pPr>
            <a:r>
              <a:rPr lang="en-GB" dirty="0" smtClean="0"/>
              <a:t>For coppers I can dance or sing.</a:t>
            </a:r>
            <a:br>
              <a:rPr lang="en-GB" dirty="0" smtClean="0"/>
            </a:br>
            <a:r>
              <a:rPr lang="en-GB" dirty="0" smtClean="0"/>
              <a:t>For silver - swallow swords, eat fire.</a:t>
            </a:r>
            <a:br>
              <a:rPr lang="en-GB" dirty="0" smtClean="0"/>
            </a:br>
            <a:r>
              <a:rPr lang="en-GB" dirty="0" smtClean="0"/>
              <a:t>For gold - escape from locks and chains.</a:t>
            </a:r>
          </a:p>
          <a:p>
            <a:pPr>
              <a:buNone/>
            </a:pPr>
            <a:r>
              <a:rPr lang="en-GB" dirty="0" smtClean="0"/>
              <a:t> </a:t>
            </a:r>
          </a:p>
          <a:p>
            <a:pPr>
              <a:buNone/>
            </a:pPr>
            <a:r>
              <a:rPr lang="en-GB" dirty="0" smtClean="0"/>
              <a:t>It's not as if I'm holding out</a:t>
            </a:r>
            <a:br>
              <a:rPr lang="en-GB" dirty="0" smtClean="0"/>
            </a:br>
            <a:r>
              <a:rPr lang="en-GB" dirty="0" smtClean="0"/>
              <a:t>for frankincense or myrrh, just change.</a:t>
            </a:r>
          </a:p>
          <a:p>
            <a:pPr>
              <a:buNone/>
            </a:pPr>
            <a:r>
              <a:rPr lang="en-GB" dirty="0" smtClean="0"/>
              <a:t> </a:t>
            </a:r>
          </a:p>
          <a:p>
            <a:pPr>
              <a:buNone/>
            </a:pPr>
            <a:r>
              <a:rPr lang="en-GB" dirty="0" smtClean="0"/>
              <a:t>You give me tea. That's big of you.</a:t>
            </a:r>
            <a:br>
              <a:rPr lang="en-GB" dirty="0" smtClean="0"/>
            </a:br>
            <a:r>
              <a:rPr lang="en-GB" dirty="0" smtClean="0"/>
              <a:t>I'm on my knees. I beg of you.</a:t>
            </a:r>
          </a:p>
          <a:p>
            <a:pPr>
              <a:buNone/>
            </a:pPr>
            <a:r>
              <a:rPr lang="en-GB" b="1" dirty="0" smtClean="0"/>
              <a:t> </a:t>
            </a:r>
          </a:p>
          <a:p>
            <a:pPr>
              <a:buNone/>
            </a:pPr>
            <a:r>
              <a:rPr lang="en-GB" b="1" dirty="0" smtClean="0"/>
              <a:t>Simon </a:t>
            </a:r>
            <a:r>
              <a:rPr lang="en-GB" b="1" dirty="0" err="1" smtClean="0"/>
              <a:t>Armitage</a:t>
            </a:r>
            <a:endParaRPr lang="en-GB" b="1" dirty="0" smtClean="0"/>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many of these words correlate with yours??</a:t>
            </a:r>
            <a:endParaRPr lang="en-GB" dirty="0"/>
          </a:p>
        </p:txBody>
      </p:sp>
      <p:sp>
        <p:nvSpPr>
          <p:cNvPr id="3" name="Content Placeholder 2"/>
          <p:cNvSpPr>
            <a:spLocks noGrp="1"/>
          </p:cNvSpPr>
          <p:nvPr>
            <p:ph sz="quarter" idx="1"/>
          </p:nvPr>
        </p:nvSpPr>
        <p:spPr/>
        <p:txBody>
          <a:bodyPr>
            <a:normAutofit lnSpcReduction="10000"/>
          </a:bodyPr>
          <a:lstStyle/>
          <a:p>
            <a:r>
              <a:rPr lang="en-GB" b="1" dirty="0" smtClean="0"/>
              <a:t>lazy</a:t>
            </a:r>
          </a:p>
          <a:p>
            <a:r>
              <a:rPr lang="en-GB" b="1" dirty="0" smtClean="0"/>
              <a:t>dirty</a:t>
            </a:r>
          </a:p>
          <a:p>
            <a:r>
              <a:rPr lang="en-GB" b="1" dirty="0" smtClean="0"/>
              <a:t>vulnerable</a:t>
            </a:r>
          </a:p>
          <a:p>
            <a:r>
              <a:rPr lang="en-GB" b="1" dirty="0" smtClean="0"/>
              <a:t>tramps</a:t>
            </a:r>
          </a:p>
          <a:p>
            <a:r>
              <a:rPr lang="en-GB" b="1" i="1" cap="small" dirty="0" smtClean="0"/>
              <a:t>they only have themselves to blame</a:t>
            </a:r>
            <a:endParaRPr lang="en-GB" b="1" dirty="0" smtClean="0"/>
          </a:p>
          <a:p>
            <a:r>
              <a:rPr lang="en-GB" b="1" dirty="0" smtClean="0"/>
              <a:t>unlucky</a:t>
            </a:r>
          </a:p>
          <a:p>
            <a:r>
              <a:rPr lang="en-GB" b="1" i="1" dirty="0" smtClean="0"/>
              <a:t>ostracised</a:t>
            </a:r>
            <a:endParaRPr lang="en-GB" b="1" dirty="0" smtClean="0"/>
          </a:p>
          <a:p>
            <a:r>
              <a:rPr lang="en-GB" b="1" dirty="0" smtClean="0"/>
              <a:t>alienated</a:t>
            </a:r>
          </a:p>
          <a:p>
            <a:r>
              <a:rPr lang="en-GB" b="1" dirty="0" smtClean="0"/>
              <a:t>deserving</a:t>
            </a:r>
          </a:p>
          <a:p>
            <a:r>
              <a:rPr lang="en-GB" dirty="0" smtClean="0"/>
              <a:t>uneducated</a:t>
            </a:r>
            <a:endParaRPr lang="en-GB" b="1" dirty="0" smtClean="0"/>
          </a:p>
          <a:p>
            <a:r>
              <a:rPr lang="en-GB" dirty="0" smtClean="0"/>
              <a:t>lonely</a:t>
            </a:r>
            <a:endParaRPr lang="en-GB" b="1"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a:t>
            </a:r>
            <a:endParaRPr lang="en-GB" dirty="0"/>
          </a:p>
        </p:txBody>
      </p:sp>
      <p:sp>
        <p:nvSpPr>
          <p:cNvPr id="3" name="Content Placeholder 2"/>
          <p:cNvSpPr>
            <a:spLocks noGrp="1"/>
          </p:cNvSpPr>
          <p:nvPr>
            <p:ph sz="quarter" idx="1"/>
          </p:nvPr>
        </p:nvSpPr>
        <p:spPr/>
        <p:txBody>
          <a:bodyPr/>
          <a:lstStyle/>
          <a:p>
            <a:r>
              <a:rPr lang="en-GB" dirty="0" smtClean="0"/>
              <a:t>LO1: students will be able to critically analyse “Give” using the M.I.T.S.L formula (meaning, imagery, tone, structure, language)</a:t>
            </a:r>
          </a:p>
          <a:p>
            <a:r>
              <a:rPr lang="en-GB" dirty="0" smtClean="0"/>
              <a:t>LO2: to develop independent thinking skills when annotating a poem</a:t>
            </a:r>
          </a:p>
          <a:p>
            <a:endParaRPr lang="en-GB" dirty="0" smtClean="0"/>
          </a:p>
          <a:p>
            <a:endParaRPr lang="en-GB" dirty="0" smtClean="0"/>
          </a:p>
          <a:p>
            <a:endParaRPr lang="en-GB" dirty="0" smtClean="0"/>
          </a:p>
          <a:p>
            <a:endParaRPr lang="en-GB" dirty="0"/>
          </a:p>
        </p:txBody>
      </p:sp>
      <p:sp>
        <p:nvSpPr>
          <p:cNvPr id="4" name="Rectangle 3"/>
          <p:cNvSpPr/>
          <p:nvPr/>
        </p:nvSpPr>
        <p:spPr>
          <a:xfrm>
            <a:off x="2771800" y="5157192"/>
            <a:ext cx="4572000" cy="646331"/>
          </a:xfrm>
          <a:prstGeom prst="rect">
            <a:avLst/>
          </a:prstGeom>
        </p:spPr>
        <p:txBody>
          <a:bodyPr>
            <a:spAutoFit/>
          </a:bodyPr>
          <a:lstStyle/>
          <a:p>
            <a:r>
              <a:rPr lang="en-GB" dirty="0" smtClean="0">
                <a:solidFill>
                  <a:srgbClr val="FF0000"/>
                </a:solidFill>
              </a:rPr>
              <a:t>LO1: students will be able to critically analyse “Give”</a:t>
            </a:r>
          </a:p>
        </p:txBody>
      </p:sp>
      <p:pic>
        <p:nvPicPr>
          <p:cNvPr id="15362" name="Picture 2" descr="http://www.starteveryday.com/wp-content/uploads/2011/11/funny_homeless_people_7.jpg">
            <a:hlinkClick r:id="rId2"/>
          </p:cNvPr>
          <p:cNvPicPr>
            <a:picLocks noChangeAspect="1" noChangeArrowheads="1"/>
          </p:cNvPicPr>
          <p:nvPr/>
        </p:nvPicPr>
        <p:blipFill>
          <a:blip r:embed="rId3" cstate="print"/>
          <a:srcRect/>
          <a:stretch>
            <a:fillRect/>
          </a:stretch>
        </p:blipFill>
        <p:spPr bwMode="auto">
          <a:xfrm>
            <a:off x="2123728" y="3667124"/>
            <a:ext cx="4800600" cy="31908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a:t>
            </a:r>
            <a:endParaRPr lang="en-GB" dirty="0"/>
          </a:p>
        </p:txBody>
      </p:sp>
      <p:sp>
        <p:nvSpPr>
          <p:cNvPr id="3" name="Content Placeholder 2"/>
          <p:cNvSpPr>
            <a:spLocks noGrp="1"/>
          </p:cNvSpPr>
          <p:nvPr>
            <p:ph sz="quarter" idx="1"/>
          </p:nvPr>
        </p:nvSpPr>
        <p:spPr/>
        <p:txBody>
          <a:bodyPr/>
          <a:lstStyle/>
          <a:p>
            <a:pPr lvl="0"/>
            <a:r>
              <a:rPr lang="en-GB" dirty="0" smtClean="0"/>
              <a:t>What is your </a:t>
            </a:r>
            <a:r>
              <a:rPr lang="en-GB" u="sng" dirty="0" smtClean="0"/>
              <a:t>opinion</a:t>
            </a:r>
            <a:r>
              <a:rPr lang="en-GB" dirty="0" smtClean="0"/>
              <a:t> of homeless people?  Do you think they </a:t>
            </a:r>
            <a:r>
              <a:rPr lang="en-GB" b="1" dirty="0" smtClean="0"/>
              <a:t>deserve</a:t>
            </a:r>
            <a:r>
              <a:rPr lang="en-GB" dirty="0" smtClean="0"/>
              <a:t> to be in the position they are in or do you feel </a:t>
            </a:r>
            <a:r>
              <a:rPr lang="en-GB" b="1" dirty="0" smtClean="0"/>
              <a:t>sympathy</a:t>
            </a:r>
            <a:r>
              <a:rPr lang="en-GB" dirty="0" smtClean="0"/>
              <a:t> for them?</a:t>
            </a:r>
            <a:endParaRPr lang="en-GB" b="1" dirty="0" smtClean="0"/>
          </a:p>
          <a:p>
            <a:endParaRPr lang="en-GB" dirty="0" smtClean="0"/>
          </a:p>
          <a:p>
            <a:pPr lvl="0"/>
            <a:r>
              <a:rPr lang="en-GB" i="1" dirty="0" smtClean="0"/>
              <a:t>Why</a:t>
            </a:r>
            <a:r>
              <a:rPr lang="en-GB" dirty="0" smtClean="0"/>
              <a:t> do people usually give money to homeless people?  What does it fulfil?</a:t>
            </a:r>
            <a:endParaRPr lang="en-GB" b="1" dirty="0" smtClean="0"/>
          </a:p>
          <a:p>
            <a:endParaRPr lang="en-GB" dirty="0"/>
          </a:p>
        </p:txBody>
      </p:sp>
      <p:pic>
        <p:nvPicPr>
          <p:cNvPr id="38914" name="Picture 2" descr="http://www.soulwinning.info/images/homeless_man_w_dog40.jpg"/>
          <p:cNvPicPr>
            <a:picLocks noChangeAspect="1" noChangeArrowheads="1"/>
          </p:cNvPicPr>
          <p:nvPr/>
        </p:nvPicPr>
        <p:blipFill>
          <a:blip r:embed="rId2" cstate="print"/>
          <a:srcRect/>
          <a:stretch>
            <a:fillRect/>
          </a:stretch>
        </p:blipFill>
        <p:spPr bwMode="auto">
          <a:xfrm>
            <a:off x="395536" y="4149080"/>
            <a:ext cx="2248738" cy="2568324"/>
          </a:xfrm>
          <a:prstGeom prst="rect">
            <a:avLst/>
          </a:prstGeom>
          <a:noFill/>
        </p:spPr>
      </p:pic>
      <p:pic>
        <p:nvPicPr>
          <p:cNvPr id="16386" name="Picture 2" descr="http://www.holeinthehull.com/wp-content/uploads/2010/07/funny_homeless_signs_61.jpg"/>
          <p:cNvPicPr>
            <a:picLocks noChangeAspect="1" noChangeArrowheads="1"/>
          </p:cNvPicPr>
          <p:nvPr/>
        </p:nvPicPr>
        <p:blipFill>
          <a:blip r:embed="rId3" cstate="print"/>
          <a:srcRect/>
          <a:stretch>
            <a:fillRect/>
          </a:stretch>
        </p:blipFill>
        <p:spPr bwMode="auto">
          <a:xfrm>
            <a:off x="5334000" y="3809999"/>
            <a:ext cx="3810000" cy="30480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u="sng" smtClean="0">
                <a:solidFill>
                  <a:srgbClr val="FF0000"/>
                </a:solidFill>
                <a:latin typeface="Comic Sans MS" pitchFamily="66" charset="0"/>
              </a:rPr>
              <a:t>Annotating your poem</a:t>
            </a:r>
          </a:p>
        </p:txBody>
      </p:sp>
      <p:sp>
        <p:nvSpPr>
          <p:cNvPr id="16386" name="Content Placeholder 2"/>
          <p:cNvSpPr>
            <a:spLocks noGrp="1"/>
          </p:cNvSpPr>
          <p:nvPr>
            <p:ph idx="1"/>
          </p:nvPr>
        </p:nvSpPr>
        <p:spPr/>
        <p:txBody>
          <a:bodyPr/>
          <a:lstStyle/>
          <a:p>
            <a:pPr>
              <a:buFont typeface="Arial" pitchFamily="34" charset="0"/>
              <a:buNone/>
            </a:pPr>
            <a:r>
              <a:rPr lang="en-GB" dirty="0" smtClean="0">
                <a:latin typeface="Comic Sans MS" pitchFamily="66" charset="0"/>
              </a:rPr>
              <a:t>Instead of me helping you annotate you are going to take some responsibility yourself at providing annotations.</a:t>
            </a:r>
          </a:p>
          <a:p>
            <a:pPr>
              <a:buFont typeface="Arial" pitchFamily="34" charset="0"/>
              <a:buNone/>
            </a:pPr>
            <a:r>
              <a:rPr lang="en-GB" u="sng" dirty="0" smtClean="0">
                <a:solidFill>
                  <a:srgbClr val="FF0000"/>
                </a:solidFill>
                <a:latin typeface="Comic Sans MS" pitchFamily="66" charset="0"/>
              </a:rPr>
              <a:t>Why is this useful? </a:t>
            </a:r>
          </a:p>
          <a:p>
            <a:pPr>
              <a:buFontTx/>
              <a:buChar char="-"/>
            </a:pPr>
            <a:r>
              <a:rPr lang="en-GB" dirty="0" smtClean="0">
                <a:solidFill>
                  <a:srgbClr val="FF0000"/>
                </a:solidFill>
                <a:latin typeface="Comic Sans MS" pitchFamily="66" charset="0"/>
              </a:rPr>
              <a:t>Develop higher order thinking skills</a:t>
            </a:r>
          </a:p>
          <a:p>
            <a:pPr>
              <a:buFontTx/>
              <a:buChar char="-"/>
            </a:pPr>
            <a:r>
              <a:rPr lang="en-GB" dirty="0" smtClean="0">
                <a:solidFill>
                  <a:srgbClr val="FF0000"/>
                </a:solidFill>
                <a:latin typeface="Comic Sans MS" pitchFamily="66" charset="0"/>
              </a:rPr>
              <a:t>Develop independent thinking</a:t>
            </a:r>
          </a:p>
          <a:p>
            <a:pPr>
              <a:buFontTx/>
              <a:buChar char="-"/>
            </a:pPr>
            <a:r>
              <a:rPr lang="en-GB" dirty="0" smtClean="0">
                <a:solidFill>
                  <a:srgbClr val="FF0000"/>
                </a:solidFill>
                <a:latin typeface="Comic Sans MS" pitchFamily="66" charset="0"/>
              </a:rPr>
              <a:t>Demonstrate an ability to analyse poetry.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smtClean="0"/>
              <a:t>Stanza One</a:t>
            </a:r>
            <a:endParaRPr lang="en-GB" dirty="0" smtClean="0"/>
          </a:p>
          <a:p>
            <a:pPr lvl="0"/>
            <a:r>
              <a:rPr lang="en-GB" dirty="0" smtClean="0"/>
              <a:t>Underline/highlight the word that appears to sound nice and romantic.</a:t>
            </a:r>
          </a:p>
          <a:p>
            <a:r>
              <a:rPr lang="en-GB" u="sng" dirty="0" smtClean="0"/>
              <a:t>What does this word mean in the poem?</a:t>
            </a:r>
            <a:endParaRPr lang="en-GB" dirty="0" smtClean="0"/>
          </a:p>
          <a:p>
            <a:pPr lvl="0"/>
            <a:r>
              <a:rPr lang="en-GB" dirty="0" smtClean="0"/>
              <a:t>Underline/highlight the word that suggests the homeless person has chosen this life.</a:t>
            </a:r>
          </a:p>
          <a:p>
            <a:r>
              <a:rPr lang="en-GB" u="sng" dirty="0" smtClean="0"/>
              <a:t>What does this word suggest to the reader?</a:t>
            </a:r>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smtClean="0"/>
              <a:t>Stanza Two </a:t>
            </a:r>
            <a:endParaRPr lang="en-GB" dirty="0" smtClean="0"/>
          </a:p>
          <a:p>
            <a:pPr lvl="0"/>
            <a:r>
              <a:rPr lang="en-GB" dirty="0" smtClean="0"/>
              <a:t>Underline/highlight the same word as stanza one that suggests the homeless person has chosen his life.</a:t>
            </a:r>
          </a:p>
          <a:p>
            <a:r>
              <a:rPr lang="en-GB" u="sng" dirty="0" smtClean="0"/>
              <a:t>What is the effect of repetition?</a:t>
            </a:r>
            <a:endParaRPr lang="en-GB" dirty="0" smtClean="0"/>
          </a:p>
          <a:p>
            <a:pPr lvl="0"/>
            <a:r>
              <a:rPr lang="en-GB" dirty="0" smtClean="0"/>
              <a:t>Underline/highlight the line that implies the reality of homelessness.</a:t>
            </a:r>
          </a:p>
          <a:p>
            <a:pPr lvl="0"/>
            <a:r>
              <a:rPr lang="en-GB" dirty="0" smtClean="0"/>
              <a:t>Underline/highlight the line that suggests being homeless is free and romantic</a:t>
            </a:r>
          </a:p>
          <a:p>
            <a:r>
              <a:rPr lang="en-GB" u="sng" dirty="0" smtClean="0"/>
              <a:t>What is the effect of </a:t>
            </a:r>
            <a:r>
              <a:rPr lang="en-GB" b="1" u="sng" dirty="0" smtClean="0"/>
              <a:t>contrast</a:t>
            </a:r>
            <a:r>
              <a:rPr lang="en-GB" u="sng" dirty="0" smtClean="0"/>
              <a:t> between these lines? </a:t>
            </a:r>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smtClean="0"/>
              <a:t>Stanza Three</a:t>
            </a:r>
            <a:endParaRPr lang="en-GB" dirty="0" smtClean="0"/>
          </a:p>
          <a:p>
            <a:pPr lvl="0"/>
            <a:r>
              <a:rPr lang="en-GB" dirty="0" smtClean="0"/>
              <a:t>Underline/highlight the words that suggest the importance of money</a:t>
            </a:r>
          </a:p>
          <a:p>
            <a:pPr lvl="0"/>
            <a:r>
              <a:rPr lang="en-GB" dirty="0" smtClean="0"/>
              <a:t>Underline/highlight the line </a:t>
            </a:r>
            <a:r>
              <a:rPr lang="en-GB" i="1" dirty="0" smtClean="0"/>
              <a:t>‘I can dance or sing’</a:t>
            </a:r>
            <a:r>
              <a:rPr lang="en-GB" dirty="0" smtClean="0"/>
              <a:t>  - </a:t>
            </a:r>
            <a:r>
              <a:rPr lang="en-GB" u="sng" dirty="0" smtClean="0"/>
              <a:t>what is the voice suggesting here?</a:t>
            </a:r>
            <a:endParaRPr lang="en-GB" dirty="0" smtClean="0"/>
          </a:p>
          <a:p>
            <a:pPr lvl="0"/>
            <a:r>
              <a:rPr lang="en-GB" dirty="0" smtClean="0"/>
              <a:t>Underline/highlight the line ‘</a:t>
            </a:r>
            <a:r>
              <a:rPr lang="en-GB" i="1" dirty="0" smtClean="0"/>
              <a:t>swallow swords, eat fire’ – </a:t>
            </a:r>
            <a:r>
              <a:rPr lang="en-GB" u="sng" dirty="0" smtClean="0"/>
              <a:t>How does this line show his desperation for money? </a:t>
            </a:r>
            <a:endParaRPr lang="en-GB" dirty="0" smtClean="0"/>
          </a:p>
          <a:p>
            <a:pPr lvl="0"/>
            <a:r>
              <a:rPr lang="en-GB" dirty="0" smtClean="0"/>
              <a:t>Underline/highlight the line ‘</a:t>
            </a:r>
            <a:r>
              <a:rPr lang="en-GB" i="1" dirty="0" smtClean="0"/>
              <a:t>escape from locks and chains’</a:t>
            </a:r>
            <a:r>
              <a:rPr lang="en-GB" dirty="0" smtClean="0"/>
              <a:t> – </a:t>
            </a:r>
            <a:r>
              <a:rPr lang="en-GB" u="sng" dirty="0" smtClean="0"/>
              <a:t>What do these words suggest about he feels about being homeless?</a:t>
            </a:r>
            <a:endParaRPr lang="en-GB" dirty="0" smtClean="0"/>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TotalTime>
  <Words>1320</Words>
  <Application>Microsoft Office PowerPoint</Application>
  <PresentationFormat>On-screen Show (4:3)</PresentationFormat>
  <Paragraphs>111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GIVE</vt:lpstr>
      <vt:lpstr>Slide 2</vt:lpstr>
      <vt:lpstr>How many of these words correlate with yours??</vt:lpstr>
      <vt:lpstr>Lesson Objective</vt:lpstr>
      <vt:lpstr>Discuss</vt:lpstr>
      <vt:lpstr>Annotating your poem</vt:lpstr>
      <vt:lpstr>Slide 7</vt:lpstr>
      <vt:lpstr>Slide 8</vt:lpstr>
      <vt:lpstr>Slide 9</vt:lpstr>
      <vt:lpstr>Slide 10</vt:lpstr>
      <vt:lpstr>Analysis of the poem </vt:lpstr>
      <vt:lpstr>Of all the public places, dear, to make a scene, I've chosen here. </vt:lpstr>
      <vt:lpstr>Of all the doorways in the world to choose to sleep, I’ve chosen yours. I'm on the street, under the stars.   </vt:lpstr>
      <vt:lpstr>For coppers I can dance or sing. For silver - swallow swords, eat fire. For gold - escape from locks and chains</vt:lpstr>
      <vt:lpstr>It's not as if I'm holding out for frankincense or myrrh, just change. </vt:lpstr>
      <vt:lpstr>You give me tea. That's big of you. I'm on my knees. I beg of you. </vt:lpstr>
      <vt:lpstr>Slide 17</vt:lpstr>
      <vt:lpstr>Tone </vt:lpstr>
      <vt:lpstr>Tone continued</vt:lpstr>
      <vt:lpstr>Form </vt:lpstr>
      <vt:lpstr>Give</vt:lpstr>
    </vt:vector>
  </TitlesOfParts>
  <Company>The Campion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sbarry</dc:creator>
  <cp:lastModifiedBy>nlocke</cp:lastModifiedBy>
  <cp:revision>21</cp:revision>
  <dcterms:created xsi:type="dcterms:W3CDTF">2012-02-01T10:11:19Z</dcterms:created>
  <dcterms:modified xsi:type="dcterms:W3CDTF">2014-03-31T09:17:37Z</dcterms:modified>
</cp:coreProperties>
</file>