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60" r:id="rId6"/>
    <p:sldId id="259" r:id="rId7"/>
    <p:sldId id="262" r:id="rId8"/>
    <p:sldId id="261" r:id="rId9"/>
    <p:sldId id="263" r:id="rId10"/>
    <p:sldId id="264" r:id="rId11"/>
    <p:sldId id="265" r:id="rId12"/>
    <p:sldId id="266" r:id="rId13"/>
    <p:sldId id="267" r:id="rId14"/>
    <p:sldId id="268" r:id="rId15"/>
    <p:sldId id="269" r:id="rId16"/>
    <p:sldId id="270" r:id="rId17"/>
  </p:sldIdLst>
  <p:sldSz cx="9145588" cy="68595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80" d="100"/>
          <a:sy n="80" d="100"/>
        </p:scale>
        <p:origin x="-210" y="-48"/>
      </p:cViewPr>
      <p:guideLst>
        <p:guide orient="horz" pos="2161"/>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9" y="2130922"/>
            <a:ext cx="7773750" cy="147036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838" y="3887100"/>
            <a:ext cx="6401912" cy="175300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D94B3B2-75CA-4514-8B46-5FDDEF78FB62}" type="datetimeFigureOut">
              <a:rPr lang="en-GB" smtClean="0"/>
              <a:pPr/>
              <a:t>16/01/2015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B19AC6-64BE-4648-98BE-E225EDA47E8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94B3B2-75CA-4514-8B46-5FDDEF78FB62}" type="datetimeFigureOut">
              <a:rPr lang="en-GB" smtClean="0"/>
              <a:pPr/>
              <a:t>16/01/2015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B19AC6-64BE-4648-98BE-E225EDA47E8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3" y="274703"/>
            <a:ext cx="2057757" cy="585288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82" y="274703"/>
            <a:ext cx="6020845" cy="5852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94B3B2-75CA-4514-8B46-5FDDEF78FB62}" type="datetimeFigureOut">
              <a:rPr lang="en-GB" smtClean="0"/>
              <a:pPr/>
              <a:t>16/01/2015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B19AC6-64BE-4648-98BE-E225EDA47E8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94B3B2-75CA-4514-8B46-5FDDEF78FB62}" type="datetimeFigureOut">
              <a:rPr lang="en-GB" smtClean="0"/>
              <a:pPr/>
              <a:t>16/01/2015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B19AC6-64BE-4648-98BE-E225EDA47E8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9" y="4407921"/>
            <a:ext cx="7773750" cy="136239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9" y="2907387"/>
            <a:ext cx="7773750" cy="150053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4B3B2-75CA-4514-8B46-5FDDEF78FB62}" type="datetimeFigureOut">
              <a:rPr lang="en-GB" smtClean="0"/>
              <a:pPr/>
              <a:t>16/01/2015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B19AC6-64BE-4648-98BE-E225EDA47E8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81" y="1600572"/>
            <a:ext cx="4039301" cy="45270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009" y="1600572"/>
            <a:ext cx="4039301" cy="45270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D94B3B2-75CA-4514-8B46-5FDDEF78FB62}" type="datetimeFigureOut">
              <a:rPr lang="en-GB" smtClean="0"/>
              <a:pPr/>
              <a:t>16/01/2015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B19AC6-64BE-4648-98BE-E225EDA47E8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80" y="1535469"/>
            <a:ext cx="4040890"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80" y="2175379"/>
            <a:ext cx="4040890"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838" y="1535469"/>
            <a:ext cx="4042477"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838" y="2175379"/>
            <a:ext cx="4042477"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D94B3B2-75CA-4514-8B46-5FDDEF78FB62}" type="datetimeFigureOut">
              <a:rPr lang="en-GB" smtClean="0"/>
              <a:pPr/>
              <a:t>16/01/2015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B19AC6-64BE-4648-98BE-E225EDA47E8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94B3B2-75CA-4514-8B46-5FDDEF78FB62}" type="datetimeFigureOut">
              <a:rPr lang="en-GB" smtClean="0"/>
              <a:pPr/>
              <a:t>16/01/2015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B19AC6-64BE-4648-98BE-E225EDA47E8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4B3B2-75CA-4514-8B46-5FDDEF78FB62}" type="datetimeFigureOut">
              <a:rPr lang="en-GB" smtClean="0"/>
              <a:pPr/>
              <a:t>16/01/2015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B19AC6-64BE-4648-98BE-E225EDA47E8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84" y="273116"/>
            <a:ext cx="3008836" cy="1162319"/>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675" y="273116"/>
            <a:ext cx="5112638" cy="58544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84" y="1435433"/>
            <a:ext cx="3008836" cy="4692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4B3B2-75CA-4514-8B46-5FDDEF78FB62}" type="datetimeFigureOut">
              <a:rPr lang="en-GB" smtClean="0"/>
              <a:pPr/>
              <a:t>16/01/2015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B19AC6-64BE-4648-98BE-E225EDA47E8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1" y="4801712"/>
            <a:ext cx="5487353" cy="56687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601" y="612919"/>
            <a:ext cx="5487353" cy="411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601" y="5368582"/>
            <a:ext cx="5487353" cy="805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4B3B2-75CA-4514-8B46-5FDDEF78FB62}" type="datetimeFigureOut">
              <a:rPr lang="en-GB" smtClean="0"/>
              <a:pPr/>
              <a:t>16/01/2015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B19AC6-64BE-4648-98BE-E225EDA47E8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82" y="274702"/>
            <a:ext cx="8231029" cy="1143264"/>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82" y="1600572"/>
            <a:ext cx="8231029" cy="452701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80" y="6357824"/>
            <a:ext cx="2133971" cy="365209"/>
          </a:xfrm>
          <a:prstGeom prst="rect">
            <a:avLst/>
          </a:prstGeom>
        </p:spPr>
        <p:txBody>
          <a:bodyPr vert="horz" lIns="91440" tIns="45720" rIns="91440" bIns="45720" rtlCol="0" anchor="ctr"/>
          <a:lstStyle>
            <a:lvl1pPr algn="l">
              <a:defRPr sz="1200">
                <a:solidFill>
                  <a:schemeClr val="tx1">
                    <a:tint val="75000"/>
                  </a:schemeClr>
                </a:solidFill>
              </a:defRPr>
            </a:lvl1pPr>
          </a:lstStyle>
          <a:p>
            <a:fld id="{3D94B3B2-75CA-4514-8B46-5FDDEF78FB62}" type="datetimeFigureOut">
              <a:rPr lang="en-GB" smtClean="0"/>
              <a:pPr/>
              <a:t>16/01/2015</a:t>
            </a:fld>
            <a:endParaRPr lang="en-GB"/>
          </a:p>
        </p:txBody>
      </p:sp>
      <p:sp>
        <p:nvSpPr>
          <p:cNvPr id="5" name="Footer Placeholder 4"/>
          <p:cNvSpPr>
            <a:spLocks noGrp="1"/>
          </p:cNvSpPr>
          <p:nvPr>
            <p:ph type="ftr" sz="quarter" idx="3"/>
          </p:nvPr>
        </p:nvSpPr>
        <p:spPr>
          <a:xfrm>
            <a:off x="3124745" y="6357824"/>
            <a:ext cx="2896103" cy="36520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4340" y="6357824"/>
            <a:ext cx="2133971" cy="365209"/>
          </a:xfrm>
          <a:prstGeom prst="rect">
            <a:avLst/>
          </a:prstGeom>
        </p:spPr>
        <p:txBody>
          <a:bodyPr vert="horz" lIns="91440" tIns="45720" rIns="91440" bIns="45720" rtlCol="0" anchor="ctr"/>
          <a:lstStyle>
            <a:lvl1pPr algn="r">
              <a:defRPr sz="1200">
                <a:solidFill>
                  <a:schemeClr val="tx1">
                    <a:tint val="75000"/>
                  </a:schemeClr>
                </a:solidFill>
              </a:defRPr>
            </a:lvl1pPr>
          </a:lstStyle>
          <a:p>
            <a:fld id="{31B19AC6-64BE-4648-98BE-E225EDA47E8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genealogy.familyeducation.com/surname-origin/julian" TargetMode="External"/><Relationship Id="rId2" Type="http://schemas.openxmlformats.org/officeDocument/2006/relationships/hyperlink" Target="http://genealogy.familyeducation.com/surname-origin/geller" TargetMode="External"/><Relationship Id="rId1" Type="http://schemas.openxmlformats.org/officeDocument/2006/relationships/slideLayout" Target="../slideLayouts/slideLayout2.xml"/><Relationship Id="rId4" Type="http://schemas.openxmlformats.org/officeDocument/2006/relationships/hyperlink" Target="http://genealogy.familyeducation.com/surname-origin/gill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bbc.co.uk/learningzone/clips/john-agard-checking-out-me-history-poem-only/12247.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2405" y="2421448"/>
            <a:ext cx="7328994" cy="1754326"/>
          </a:xfrm>
          <a:prstGeom prst="rect">
            <a:avLst/>
          </a:prstGeom>
          <a:noFill/>
        </p:spPr>
        <p:txBody>
          <a:bodyPr wrap="none" lIns="91440" tIns="45720" rIns="91440" bIns="45720">
            <a:spAutoFit/>
          </a:bodyPr>
          <a:lstStyle/>
          <a:p>
            <a:pPr algn="ctr"/>
            <a:r>
              <a:rPr lang="en-US" sz="5400" b="1" u="sng"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Checking Out </a:t>
            </a:r>
            <a:r>
              <a:rPr lang="en-US" sz="5400" b="1" u="sng" dirty="0">
                <a:ln w="12700">
                  <a:solidFill>
                    <a:schemeClr val="tx2">
                      <a:satMod val="155000"/>
                    </a:schemeClr>
                  </a:solidFill>
                  <a:prstDash val="solid"/>
                </a:ln>
                <a:effectLst>
                  <a:outerShdw blurRad="41275" dist="20320" dir="1800000" algn="tl" rotWithShape="0">
                    <a:srgbClr val="000000">
                      <a:alpha val="40000"/>
                    </a:srgbClr>
                  </a:outerShdw>
                </a:effectLst>
              </a:rPr>
              <a:t>M</a:t>
            </a:r>
            <a:r>
              <a:rPr lang="en-US" sz="5400" b="1" u="sng"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e </a:t>
            </a:r>
            <a:r>
              <a:rPr lang="en-US" sz="5400" b="1" u="sng" dirty="0">
                <a:ln w="12700">
                  <a:solidFill>
                    <a:schemeClr val="tx2">
                      <a:satMod val="155000"/>
                    </a:schemeClr>
                  </a:solidFill>
                  <a:prstDash val="solid"/>
                </a:ln>
                <a:effectLst>
                  <a:outerShdw blurRad="41275" dist="20320" dir="1800000" algn="tl" rotWithShape="0">
                    <a:srgbClr val="000000">
                      <a:alpha val="40000"/>
                    </a:srgbClr>
                  </a:outerShdw>
                </a:effectLst>
              </a:rPr>
              <a:t>H</a:t>
            </a:r>
            <a:r>
              <a:rPr lang="en-US" sz="5400" b="1" u="sng"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istory</a:t>
            </a:r>
          </a:p>
          <a:p>
            <a:pPr algn="ctr"/>
            <a:r>
              <a:rPr lang="en-US" sz="5400" b="1" u="sng"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John </a:t>
            </a:r>
            <a:r>
              <a:rPr lang="en-US" sz="5400" b="1" u="sng" cap="none" spc="0" dirty="0" err="1" smtClean="0">
                <a:ln w="12700">
                  <a:solidFill>
                    <a:schemeClr val="tx2">
                      <a:satMod val="155000"/>
                    </a:schemeClr>
                  </a:solidFill>
                  <a:prstDash val="solid"/>
                </a:ln>
                <a:effectLst>
                  <a:outerShdw blurRad="41275" dist="20320" dir="1800000" algn="tl" rotWithShape="0">
                    <a:srgbClr val="000000">
                      <a:alpha val="40000"/>
                    </a:srgbClr>
                  </a:outerShdw>
                </a:effectLst>
              </a:rPr>
              <a:t>Agard</a:t>
            </a:r>
            <a:endParaRPr lang="en-US" sz="5400" b="1" u="sng"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2594" y="1485578"/>
            <a:ext cx="4572000" cy="3046988"/>
          </a:xfrm>
          <a:prstGeom prst="rect">
            <a:avLst/>
          </a:prstGeom>
        </p:spPr>
        <p:txBody>
          <a:bodyPr>
            <a:spAutoFit/>
          </a:bodyPr>
          <a:lstStyle/>
          <a:p>
            <a:r>
              <a:rPr lang="en-GB" sz="3200" b="1" i="1" dirty="0" smtClean="0"/>
              <a:t>Nanny</a:t>
            </a:r>
            <a:endParaRPr lang="en-GB" sz="3200" dirty="0" smtClean="0"/>
          </a:p>
          <a:p>
            <a:r>
              <a:rPr lang="en-GB" sz="3200" b="1" i="1" dirty="0" smtClean="0">
                <a:solidFill>
                  <a:srgbClr val="0070C0"/>
                </a:solidFill>
              </a:rPr>
              <a:t>See-far woman</a:t>
            </a:r>
            <a:endParaRPr lang="en-GB" sz="3200" dirty="0" smtClean="0">
              <a:solidFill>
                <a:srgbClr val="0070C0"/>
              </a:solidFill>
            </a:endParaRPr>
          </a:p>
          <a:p>
            <a:r>
              <a:rPr lang="en-GB" sz="3200" b="1" i="1" dirty="0" smtClean="0"/>
              <a:t>of mountain </a:t>
            </a:r>
            <a:r>
              <a:rPr lang="en-GB" sz="3200" b="1" i="1" dirty="0" smtClean="0">
                <a:solidFill>
                  <a:srgbClr val="FF0000"/>
                </a:solidFill>
              </a:rPr>
              <a:t>dream</a:t>
            </a:r>
            <a:endParaRPr lang="en-GB" sz="3200" dirty="0" smtClean="0">
              <a:solidFill>
                <a:srgbClr val="FF0000"/>
              </a:solidFill>
            </a:endParaRPr>
          </a:p>
          <a:p>
            <a:r>
              <a:rPr lang="en-GB" sz="3200" b="1" i="1" dirty="0" smtClean="0">
                <a:solidFill>
                  <a:srgbClr val="00B050"/>
                </a:solidFill>
              </a:rPr>
              <a:t>fire-woman struggle</a:t>
            </a:r>
            <a:endParaRPr lang="en-GB" sz="3200" dirty="0" smtClean="0">
              <a:solidFill>
                <a:srgbClr val="00B050"/>
              </a:solidFill>
            </a:endParaRPr>
          </a:p>
          <a:p>
            <a:r>
              <a:rPr lang="en-GB" sz="3200" b="1" i="1" dirty="0" smtClean="0"/>
              <a:t>hopeful </a:t>
            </a:r>
            <a:r>
              <a:rPr lang="en-GB" sz="3200" b="1" i="1" dirty="0" smtClean="0">
                <a:solidFill>
                  <a:srgbClr val="FF0000"/>
                </a:solidFill>
              </a:rPr>
              <a:t>stream</a:t>
            </a:r>
            <a:endParaRPr lang="en-GB" sz="3200" dirty="0" smtClean="0">
              <a:solidFill>
                <a:srgbClr val="FF0000"/>
              </a:solidFill>
            </a:endParaRPr>
          </a:p>
          <a:p>
            <a:r>
              <a:rPr lang="en-GB" sz="3200" b="1" i="1" dirty="0" smtClean="0"/>
              <a:t>to freedom </a:t>
            </a:r>
            <a:r>
              <a:rPr lang="en-GB" sz="3200" b="1" i="1" dirty="0" smtClean="0">
                <a:solidFill>
                  <a:srgbClr val="FF0000"/>
                </a:solidFill>
              </a:rPr>
              <a:t>river</a:t>
            </a:r>
            <a:endParaRPr lang="en-GB" sz="3200" dirty="0">
              <a:solidFill>
                <a:srgbClr val="FF0000"/>
              </a:solidFill>
            </a:endParaRPr>
          </a:p>
        </p:txBody>
      </p:sp>
      <p:sp>
        <p:nvSpPr>
          <p:cNvPr id="5" name="Rectangle 4"/>
          <p:cNvSpPr/>
          <p:nvPr/>
        </p:nvSpPr>
        <p:spPr>
          <a:xfrm>
            <a:off x="72008" y="2925738"/>
            <a:ext cx="2412554" cy="165618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Suggests she is a passionate woman but also brings warmth and light to the narrator even in times of darkness.</a:t>
            </a:r>
            <a:endParaRPr lang="en-GB" dirty="0"/>
          </a:p>
        </p:txBody>
      </p:sp>
      <p:sp>
        <p:nvSpPr>
          <p:cNvPr id="6" name="Rectangle 5"/>
          <p:cNvSpPr/>
          <p:nvPr/>
        </p:nvSpPr>
        <p:spPr>
          <a:xfrm>
            <a:off x="6517010" y="1485578"/>
            <a:ext cx="2520280" cy="28803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Represents Nanny as a spiritual character by connecting her with dreaming, streams and rivers. The narrator also links her with hope and liberty so this gives him hope that he will find out the truth about his own history.</a:t>
            </a:r>
            <a:endParaRPr lang="en-GB" dirty="0"/>
          </a:p>
        </p:txBody>
      </p:sp>
      <p:sp>
        <p:nvSpPr>
          <p:cNvPr id="7" name="Rectangle 6"/>
          <p:cNvSpPr/>
          <p:nvPr/>
        </p:nvSpPr>
        <p:spPr>
          <a:xfrm>
            <a:off x="396330" y="765498"/>
            <a:ext cx="1872208"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Linked to vision and light – she </a:t>
            </a:r>
            <a:r>
              <a:rPr lang="en-GB" smtClean="0"/>
              <a:t>can </a:t>
            </a:r>
            <a:r>
              <a:rPr lang="en-GB" smtClean="0"/>
              <a:t>see </a:t>
            </a:r>
            <a:r>
              <a:rPr lang="en-GB" dirty="0" smtClean="0"/>
              <a:t>a future for everyone.</a:t>
            </a:r>
            <a:endParaRPr lang="en-GB" dirty="0"/>
          </a:p>
        </p:txBody>
      </p:sp>
      <p:cxnSp>
        <p:nvCxnSpPr>
          <p:cNvPr id="9" name="Straight Arrow Connector 8"/>
          <p:cNvCxnSpPr/>
          <p:nvPr/>
        </p:nvCxnSpPr>
        <p:spPr>
          <a:xfrm flipH="1">
            <a:off x="5940946" y="1989634"/>
            <a:ext cx="576064"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580906" y="3789834"/>
            <a:ext cx="86409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724922" y="4293890"/>
            <a:ext cx="792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68538" y="1125538"/>
            <a:ext cx="576064" cy="10801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124522" y="3285778"/>
            <a:ext cx="648072" cy="64807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40346" y="4896544"/>
            <a:ext cx="8461226" cy="19176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like the ‘Toussaint story’ has plural lines and an oratory quality but this story is told in fragments and is not linear and complete in the way it sounds. It also befits the story of a “see-far” woman, a visionary woman?  The fragmentation creates a mystery, a puzzle, and asks you the listener to see in another dimension, and to recognize an unconventional heroine—not a fairy tale, but a more believable tale of a woman with supernatural powers perhaps.  This may suggest a specific addressee as well.</a:t>
            </a:r>
            <a:endParaRPr lang="en-GB"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28378" y="261442"/>
            <a:ext cx="7742376" cy="181588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5875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rPr>
              <a:t>Dem tell me bout Lord Nelson and Waterloo</a:t>
            </a:r>
            <a:endParaRPr kumimoji="0" lang="en-US" sz="2800" b="0" i="0" u="none" strike="noStrike" cap="none" normalizeH="0" baseline="0" dirty="0" smtClean="0">
              <a:ln>
                <a:noFill/>
              </a:ln>
              <a:solidFill>
                <a:schemeClr val="tx1"/>
              </a:solidFill>
              <a:effectLst/>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rPr>
              <a:t>but </a:t>
            </a:r>
            <a:r>
              <a:rPr kumimoji="0" lang="en-US" sz="2800" b="0" i="0" u="none" strike="noStrike" cap="none" normalizeH="0" baseline="0" dirty="0" err="1" smtClean="0">
                <a:ln>
                  <a:noFill/>
                </a:ln>
                <a:solidFill>
                  <a:srgbClr val="000000"/>
                </a:solidFill>
                <a:effectLst/>
              </a:rPr>
              <a:t>dem</a:t>
            </a:r>
            <a:r>
              <a:rPr kumimoji="0" lang="en-US" sz="2800" b="0" i="0" u="none" strike="noStrike" cap="none" normalizeH="0" baseline="0" dirty="0" smtClean="0">
                <a:ln>
                  <a:noFill/>
                </a:ln>
                <a:solidFill>
                  <a:srgbClr val="000000"/>
                </a:solidFill>
                <a:effectLst/>
              </a:rPr>
              <a:t> never tell me bout </a:t>
            </a:r>
            <a:r>
              <a:rPr kumimoji="0" lang="en-US" sz="2800" b="0" i="0" u="none" strike="noStrike" cap="none" normalizeH="0" baseline="0" dirty="0" err="1" smtClean="0">
                <a:ln>
                  <a:noFill/>
                </a:ln>
                <a:solidFill>
                  <a:srgbClr val="000000"/>
                </a:solidFill>
                <a:effectLst/>
              </a:rPr>
              <a:t>Shaka</a:t>
            </a:r>
            <a:r>
              <a:rPr kumimoji="0" lang="en-US" sz="2800" b="0" i="0" u="none" strike="noStrike" cap="none" normalizeH="0" baseline="0" dirty="0" smtClean="0">
                <a:ln>
                  <a:noFill/>
                </a:ln>
                <a:solidFill>
                  <a:srgbClr val="000000"/>
                </a:solidFill>
                <a:effectLst/>
              </a:rPr>
              <a:t> de great Zulu</a:t>
            </a:r>
            <a:endParaRPr kumimoji="0" lang="en-US" sz="2800" b="0" i="0" u="none" strike="noStrike" cap="none" normalizeH="0" baseline="0" dirty="0" smtClean="0">
              <a:ln>
                <a:noFill/>
              </a:ln>
              <a:solidFill>
                <a:schemeClr val="tx1"/>
              </a:solidFill>
              <a:effectLst/>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rPr>
              <a:t>Dem tell me bout </a:t>
            </a:r>
            <a:r>
              <a:rPr kumimoji="0" lang="en-US" sz="2800" b="0" i="0" u="none" strike="noStrike" cap="none" normalizeH="0" baseline="0" dirty="0" smtClean="0">
                <a:ln>
                  <a:noFill/>
                </a:ln>
                <a:solidFill>
                  <a:srgbClr val="FF0000"/>
                </a:solidFill>
                <a:effectLst/>
              </a:rPr>
              <a:t>Columbus</a:t>
            </a:r>
            <a:r>
              <a:rPr kumimoji="0" lang="en-US" sz="2800" b="0" i="0" u="none" strike="noStrike" cap="none" normalizeH="0" baseline="0" dirty="0" smtClean="0">
                <a:ln>
                  <a:noFill/>
                </a:ln>
                <a:solidFill>
                  <a:srgbClr val="000000"/>
                </a:solidFill>
                <a:effectLst/>
              </a:rPr>
              <a:t> and 1942</a:t>
            </a:r>
            <a:endParaRPr kumimoji="0" lang="en-US" sz="2800" b="0" i="0" u="none" strike="noStrike" cap="none" normalizeH="0" baseline="0" dirty="0" smtClean="0">
              <a:ln>
                <a:noFill/>
              </a:ln>
              <a:solidFill>
                <a:schemeClr val="tx1"/>
              </a:solidFill>
              <a:effectLst/>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rPr>
              <a:t>but what happen to </a:t>
            </a:r>
            <a:r>
              <a:rPr kumimoji="0" lang="en-US" sz="2800" b="0" i="0" u="none" strike="noStrike" cap="none" normalizeH="0" baseline="0" dirty="0" smtClean="0">
                <a:ln>
                  <a:noFill/>
                </a:ln>
                <a:solidFill>
                  <a:srgbClr val="FF0000"/>
                </a:solidFill>
                <a:effectLst/>
              </a:rPr>
              <a:t>de </a:t>
            </a:r>
            <a:r>
              <a:rPr kumimoji="0" lang="en-US" sz="2800" b="0" i="0" u="none" strike="noStrike" cap="none" normalizeH="0" baseline="0" dirty="0" err="1" smtClean="0">
                <a:ln>
                  <a:noFill/>
                </a:ln>
                <a:solidFill>
                  <a:srgbClr val="FF0000"/>
                </a:solidFill>
                <a:effectLst/>
              </a:rPr>
              <a:t>Caribs</a:t>
            </a:r>
            <a:r>
              <a:rPr kumimoji="0" lang="en-US" sz="2800" b="0" i="0" u="none" strike="noStrike" cap="none" normalizeH="0" baseline="0" dirty="0" smtClean="0">
                <a:ln>
                  <a:noFill/>
                </a:ln>
                <a:solidFill>
                  <a:srgbClr val="FF0000"/>
                </a:solidFill>
                <a:effectLst/>
              </a:rPr>
              <a:t> and the </a:t>
            </a:r>
            <a:r>
              <a:rPr kumimoji="0" lang="en-US" sz="2800" b="0" i="0" u="none" strike="noStrike" cap="none" normalizeH="0" baseline="0" dirty="0" err="1" smtClean="0">
                <a:ln>
                  <a:noFill/>
                </a:ln>
                <a:solidFill>
                  <a:srgbClr val="FF0000"/>
                </a:solidFill>
                <a:effectLst/>
              </a:rPr>
              <a:t>Arawaks</a:t>
            </a:r>
            <a:r>
              <a:rPr kumimoji="0" lang="en-US" sz="2800" b="0" i="0" u="none" strike="noStrike" cap="none" normalizeH="0" baseline="0" dirty="0" smtClean="0">
                <a:ln>
                  <a:noFill/>
                </a:ln>
                <a:solidFill>
                  <a:srgbClr val="FF0000"/>
                </a:solidFill>
                <a:effectLst/>
              </a:rPr>
              <a:t> </a:t>
            </a:r>
            <a:r>
              <a:rPr kumimoji="0" lang="en-US" sz="2800" b="0" i="0" u="none" strike="noStrike" cap="none" normalizeH="0" baseline="0" dirty="0" smtClean="0">
                <a:ln>
                  <a:noFill/>
                </a:ln>
                <a:solidFill>
                  <a:srgbClr val="000000"/>
                </a:solidFill>
                <a:effectLst/>
              </a:rPr>
              <a:t>too</a:t>
            </a:r>
            <a:endParaRPr kumimoji="0" lang="en-US" sz="2800" b="0" i="0" u="none" strike="noStrike" cap="none" normalizeH="0" baseline="0" dirty="0" smtClean="0">
              <a:ln>
                <a:noFill/>
              </a:ln>
              <a:solidFill>
                <a:schemeClr val="tx1"/>
              </a:solidFill>
              <a:effectLst/>
            </a:endParaRPr>
          </a:p>
        </p:txBody>
      </p:sp>
      <p:sp>
        <p:nvSpPr>
          <p:cNvPr id="6" name="Rectangle 5"/>
          <p:cNvSpPr/>
          <p:nvPr/>
        </p:nvSpPr>
        <p:spPr>
          <a:xfrm>
            <a:off x="252314" y="2133650"/>
            <a:ext cx="8893274" cy="9361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European Coloniser (Columbus) is compared to the native American cultures (</a:t>
            </a:r>
            <a:r>
              <a:rPr lang="en-GB" dirty="0" err="1" smtClean="0"/>
              <a:t>Caribs</a:t>
            </a:r>
            <a:r>
              <a:rPr lang="en-GB" dirty="0" smtClean="0"/>
              <a:t> and </a:t>
            </a:r>
            <a:r>
              <a:rPr lang="en-GB" dirty="0" err="1" smtClean="0"/>
              <a:t>Arawarks</a:t>
            </a:r>
            <a:r>
              <a:rPr lang="en-GB" dirty="0" smtClean="0"/>
              <a:t>) that resisted slavery – there is a contrast between the restriction of the native American’s and the freedom that Columbus had to explore.</a:t>
            </a:r>
            <a:endParaRPr lang="en-GB" dirty="0"/>
          </a:p>
        </p:txBody>
      </p:sp>
      <p:sp>
        <p:nvSpPr>
          <p:cNvPr id="11" name="Rectangle 10"/>
          <p:cNvSpPr/>
          <p:nvPr/>
        </p:nvSpPr>
        <p:spPr>
          <a:xfrm>
            <a:off x="2268538" y="4797946"/>
            <a:ext cx="6696744" cy="1569660"/>
          </a:xfrm>
          <a:prstGeom prst="rect">
            <a:avLst/>
          </a:prstGeom>
        </p:spPr>
        <p:txBody>
          <a:bodyPr wrap="square">
            <a:spAutoFit/>
          </a:bodyPr>
          <a:lstStyle/>
          <a:p>
            <a:r>
              <a:rPr lang="en-GB" sz="2400" dirty="0" smtClean="0"/>
              <a:t>Dem tell me bout </a:t>
            </a:r>
            <a:r>
              <a:rPr lang="en-GB" sz="2400" dirty="0" smtClean="0">
                <a:solidFill>
                  <a:srgbClr val="002060"/>
                </a:solidFill>
              </a:rPr>
              <a:t>Florence Nightingale</a:t>
            </a:r>
            <a:r>
              <a:rPr lang="en-GB" sz="2400" dirty="0" smtClean="0"/>
              <a:t> and she lamp</a:t>
            </a:r>
          </a:p>
          <a:p>
            <a:r>
              <a:rPr lang="en-GB" sz="2400" dirty="0" smtClean="0"/>
              <a:t>and how </a:t>
            </a:r>
            <a:r>
              <a:rPr lang="en-GB" sz="2400" dirty="0" smtClean="0">
                <a:solidFill>
                  <a:srgbClr val="FFFF00"/>
                </a:solidFill>
              </a:rPr>
              <a:t>Robin Hood used to camp</a:t>
            </a:r>
          </a:p>
          <a:p>
            <a:r>
              <a:rPr lang="en-GB" sz="2400" dirty="0" smtClean="0"/>
              <a:t>Dem tell me bout ole King Cole was a merry ole soul</a:t>
            </a:r>
          </a:p>
          <a:p>
            <a:r>
              <a:rPr lang="en-GB" sz="2400" dirty="0" smtClean="0"/>
              <a:t>but </a:t>
            </a:r>
            <a:r>
              <a:rPr lang="en-GB" sz="2400" dirty="0" err="1" smtClean="0"/>
              <a:t>dem</a:t>
            </a:r>
            <a:r>
              <a:rPr lang="en-GB" sz="2400" dirty="0" smtClean="0"/>
              <a:t> never tell me bout </a:t>
            </a:r>
            <a:r>
              <a:rPr lang="en-GB" sz="2400" dirty="0" smtClean="0">
                <a:solidFill>
                  <a:srgbClr val="FFFF00"/>
                </a:solidFill>
              </a:rPr>
              <a:t>Mary </a:t>
            </a:r>
            <a:r>
              <a:rPr lang="en-GB" sz="2400" dirty="0" err="1" smtClean="0">
                <a:solidFill>
                  <a:srgbClr val="FFFF00"/>
                </a:solidFill>
              </a:rPr>
              <a:t>Seacole</a:t>
            </a:r>
            <a:endParaRPr lang="en-GB" sz="2400" dirty="0">
              <a:solidFill>
                <a:srgbClr val="FFFF00"/>
              </a:solidFill>
            </a:endParaRPr>
          </a:p>
        </p:txBody>
      </p:sp>
      <p:sp>
        <p:nvSpPr>
          <p:cNvPr id="12" name="Rectangle 11"/>
          <p:cNvSpPr/>
          <p:nvPr/>
        </p:nvSpPr>
        <p:spPr>
          <a:xfrm>
            <a:off x="3780706" y="3285778"/>
            <a:ext cx="475252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Makes her seem unimportant and basic despite her being one of the most important pioneers of medicine that this country has ever seen – linked to nursery rhyme characters in the stanza by undermining her.</a:t>
            </a:r>
            <a:endParaRPr lang="en-GB" dirty="0"/>
          </a:p>
        </p:txBody>
      </p:sp>
      <p:sp>
        <p:nvSpPr>
          <p:cNvPr id="13" name="Rectangle 12"/>
          <p:cNvSpPr/>
          <p:nvPr/>
        </p:nvSpPr>
        <p:spPr>
          <a:xfrm>
            <a:off x="108298" y="4293890"/>
            <a:ext cx="2160240" cy="22322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Contrast between the fictional British heroin and legend Robin Hood and the important real life figure Mary </a:t>
            </a:r>
            <a:r>
              <a:rPr lang="en-GB" dirty="0" err="1" smtClean="0">
                <a:solidFill>
                  <a:schemeClr val="tx1"/>
                </a:solidFill>
              </a:rPr>
              <a:t>Seacole</a:t>
            </a:r>
            <a:r>
              <a:rPr lang="en-GB" dirty="0" smtClean="0">
                <a:solidFill>
                  <a:schemeClr val="tx1"/>
                </a:solidFill>
              </a:rPr>
              <a:t>.</a:t>
            </a:r>
            <a:endParaRPr lang="en-GB" dirty="0">
              <a:solidFill>
                <a:schemeClr val="tx1"/>
              </a:solidFill>
            </a:endParaRPr>
          </a:p>
        </p:txBody>
      </p:sp>
      <p:cxnSp>
        <p:nvCxnSpPr>
          <p:cNvPr id="15" name="Straight Arrow Connector 14"/>
          <p:cNvCxnSpPr/>
          <p:nvPr/>
        </p:nvCxnSpPr>
        <p:spPr>
          <a:xfrm flipH="1">
            <a:off x="5652914" y="4653930"/>
            <a:ext cx="72008"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40546" y="5157986"/>
            <a:ext cx="1368152" cy="14401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2268538" y="5662042"/>
            <a:ext cx="4824536" cy="720080"/>
          </a:xfrm>
          <a:prstGeom prst="bentConnector3">
            <a:avLst>
              <a:gd name="adj1" fmla="val 50000"/>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292874" y="1989634"/>
            <a:ext cx="144016" cy="1440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805042" y="1989634"/>
            <a:ext cx="0" cy="1440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5220866" y="1485578"/>
            <a:ext cx="936104"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ppt_x"/>
                                          </p:val>
                                        </p:tav>
                                        <p:tav tm="100000">
                                          <p:val>
                                            <p:strVal val="#ppt_x"/>
                                          </p:val>
                                        </p:tav>
                                      </p:tavLst>
                                    </p:anim>
                                    <p:anim calcmode="lin" valueType="num">
                                      <p:cBhvr additive="base">
                                        <p:cTn id="8"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par>
                                <p:cTn id="15" presetID="8"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amond(in)">
                                      <p:cBhvr>
                                        <p:cTn id="17" dur="2000"/>
                                        <p:tgtEl>
                                          <p:spTgt spid="23"/>
                                        </p:tgtEl>
                                      </p:cBhvr>
                                    </p:animEffect>
                                  </p:childTnLst>
                                </p:cTn>
                              </p:par>
                              <p:par>
                                <p:cTn id="18" presetID="2" presetClass="entr" presetSubtype="4"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4" presetClass="entr" presetSubtype="16"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ox(in)">
                                      <p:cBhvr>
                                        <p:cTn id="50" dur="500"/>
                                        <p:tgtEl>
                                          <p:spTgt spid="17"/>
                                        </p:tgtEl>
                                      </p:cBhvr>
                                    </p:animEffect>
                                  </p:childTnLst>
                                </p:cTn>
                              </p:par>
                              <p:par>
                                <p:cTn id="51" presetID="2" presetClass="entr" presetSubtype="4"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6" grpId="0" animBg="1"/>
      <p:bldP spid="11" grpId="0"/>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268538" y="693490"/>
            <a:ext cx="5947269" cy="501675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58750" algn="l"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000000"/>
                </a:solidFill>
                <a:effectLst/>
              </a:rPr>
              <a:t>From Jamaica</a:t>
            </a:r>
            <a:endParaRPr kumimoji="0" lang="en-US" sz="3200" b="0" i="0" u="none" strike="noStrike" cap="none" normalizeH="0" baseline="0" dirty="0" smtClean="0">
              <a:ln>
                <a:noFill/>
              </a:ln>
              <a:solidFill>
                <a:schemeClr val="tx1"/>
              </a:solidFill>
              <a:effectLst/>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000000"/>
                </a:solidFill>
                <a:effectLst/>
              </a:rPr>
              <a:t>she travel far</a:t>
            </a:r>
            <a:endParaRPr kumimoji="0" lang="en-US" sz="3200" b="0" i="0" u="none" strike="noStrike" cap="none" normalizeH="0" baseline="0" dirty="0" smtClean="0">
              <a:ln>
                <a:noFill/>
              </a:ln>
              <a:solidFill>
                <a:schemeClr val="tx1"/>
              </a:solidFill>
              <a:effectLst/>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000000"/>
                </a:solidFill>
                <a:effectLst/>
              </a:rPr>
              <a:t>to the </a:t>
            </a:r>
            <a:r>
              <a:rPr kumimoji="0" lang="en-US" sz="3200" b="1" i="1" u="none" strike="noStrike" cap="none" normalizeH="0" baseline="0" dirty="0" smtClean="0">
                <a:ln>
                  <a:noFill/>
                </a:ln>
                <a:solidFill>
                  <a:srgbClr val="002060"/>
                </a:solidFill>
                <a:effectLst/>
              </a:rPr>
              <a:t>Crimean War</a:t>
            </a:r>
            <a:endParaRPr kumimoji="0" lang="en-US" sz="3200" b="0" i="0" u="none" strike="noStrike" cap="none" normalizeH="0" baseline="0" dirty="0" smtClean="0">
              <a:ln>
                <a:noFill/>
              </a:ln>
              <a:solidFill>
                <a:srgbClr val="002060"/>
              </a:solidFill>
              <a:effectLst/>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000000"/>
                </a:solidFill>
                <a:effectLst/>
              </a:rPr>
              <a:t>she volunteer to go</a:t>
            </a:r>
            <a:endParaRPr kumimoji="0" lang="en-US" sz="3200" b="0" i="0" u="none" strike="noStrike" cap="none" normalizeH="0" baseline="0" dirty="0" smtClean="0">
              <a:ln>
                <a:noFill/>
              </a:ln>
              <a:solidFill>
                <a:schemeClr val="tx1"/>
              </a:solidFill>
              <a:effectLst/>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000000"/>
                </a:solidFill>
                <a:effectLst/>
              </a:rPr>
              <a:t>and </a:t>
            </a:r>
            <a:r>
              <a:rPr kumimoji="0" lang="en-US" sz="3200" b="1" i="1" u="none" strike="noStrike" cap="none" normalizeH="0" baseline="0" dirty="0" smtClean="0">
                <a:ln>
                  <a:noFill/>
                </a:ln>
                <a:solidFill>
                  <a:srgbClr val="660066"/>
                </a:solidFill>
                <a:effectLst/>
              </a:rPr>
              <a:t>even when de British said no</a:t>
            </a:r>
            <a:endParaRPr kumimoji="0" lang="en-US" sz="3200" b="0" i="0" u="none" strike="noStrike" cap="none" normalizeH="0" baseline="0" dirty="0" smtClean="0">
              <a:ln>
                <a:noFill/>
              </a:ln>
              <a:solidFill>
                <a:srgbClr val="660066"/>
              </a:solidFill>
              <a:effectLst/>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660066"/>
                </a:solidFill>
                <a:effectLst/>
              </a:rPr>
              <a:t>she still brave the Russian snow</a:t>
            </a:r>
            <a:endParaRPr kumimoji="0" lang="en-US" sz="3200" b="0" i="0" u="none" strike="noStrike" cap="none" normalizeH="0" baseline="0" dirty="0" smtClean="0">
              <a:ln>
                <a:noFill/>
              </a:ln>
              <a:solidFill>
                <a:srgbClr val="660066"/>
              </a:solidFill>
              <a:effectLst/>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000000"/>
                </a:solidFill>
                <a:effectLst/>
              </a:rPr>
              <a:t>a healing </a:t>
            </a:r>
            <a:r>
              <a:rPr kumimoji="0" lang="en-US" sz="3200" b="1" i="1" u="none" strike="noStrike" cap="none" normalizeH="0" baseline="0" dirty="0" smtClean="0">
                <a:ln>
                  <a:noFill/>
                </a:ln>
                <a:solidFill>
                  <a:srgbClr val="FF0000"/>
                </a:solidFill>
                <a:effectLst/>
              </a:rPr>
              <a:t>star</a:t>
            </a:r>
            <a:endParaRPr kumimoji="0" lang="en-US" sz="3200" b="0" i="0" u="none" strike="noStrike" cap="none" normalizeH="0" baseline="0" dirty="0" smtClean="0">
              <a:ln>
                <a:noFill/>
              </a:ln>
              <a:solidFill>
                <a:srgbClr val="FF0000"/>
              </a:solidFill>
              <a:effectLst/>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000000"/>
                </a:solidFill>
                <a:effectLst/>
              </a:rPr>
              <a:t>among the wounded</a:t>
            </a:r>
            <a:endParaRPr kumimoji="0" lang="en-US" sz="3200" b="0" i="0" u="none" strike="noStrike" cap="none" normalizeH="0" baseline="0" dirty="0" smtClean="0">
              <a:ln>
                <a:noFill/>
              </a:ln>
              <a:solidFill>
                <a:schemeClr val="tx1"/>
              </a:solidFill>
              <a:effectLst/>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000000"/>
                </a:solidFill>
                <a:effectLst/>
              </a:rPr>
              <a:t>a yellow </a:t>
            </a:r>
            <a:r>
              <a:rPr kumimoji="0" lang="en-US" sz="3200" b="1" i="1" u="none" strike="noStrike" cap="none" normalizeH="0" baseline="0" dirty="0" smtClean="0">
                <a:ln>
                  <a:noFill/>
                </a:ln>
                <a:solidFill>
                  <a:srgbClr val="FF0000"/>
                </a:solidFill>
                <a:effectLst/>
              </a:rPr>
              <a:t>sunrise</a:t>
            </a:r>
            <a:endParaRPr kumimoji="0" lang="en-US" sz="3200" b="0" i="0" u="none" strike="noStrike" cap="none" normalizeH="0" baseline="0" dirty="0" smtClean="0">
              <a:ln>
                <a:noFill/>
              </a:ln>
              <a:solidFill>
                <a:srgbClr val="FF0000"/>
              </a:solidFill>
              <a:effectLst/>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000000"/>
                </a:solidFill>
                <a:effectLst/>
              </a:rPr>
              <a:t>to the dying</a:t>
            </a:r>
            <a:endParaRPr kumimoji="0" lang="en-US" sz="3200" b="0" i="0" u="none" strike="noStrike" cap="none" normalizeH="0" baseline="0" dirty="0" smtClean="0">
              <a:ln>
                <a:noFill/>
              </a:ln>
              <a:solidFill>
                <a:schemeClr val="tx1"/>
              </a:solidFill>
              <a:effectLst/>
            </a:endParaRPr>
          </a:p>
        </p:txBody>
      </p:sp>
      <p:sp>
        <p:nvSpPr>
          <p:cNvPr id="9" name="Rectangle 8"/>
          <p:cNvSpPr/>
          <p:nvPr/>
        </p:nvSpPr>
        <p:spPr>
          <a:xfrm>
            <a:off x="144016" y="837506"/>
            <a:ext cx="2268538" cy="4176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Earlier on in the poem, Agard uses a line from a nursery rhyme (and the cow jumped over the moon) as an example of British history – for Jamaican history he uses an inspirational woman and this once again highlights his view that British history is meager compared to Mary Seacole.</a:t>
            </a:r>
            <a:endParaRPr lang="en-GB" dirty="0"/>
          </a:p>
        </p:txBody>
      </p:sp>
      <p:cxnSp>
        <p:nvCxnSpPr>
          <p:cNvPr id="11" name="Curved Connector 10"/>
          <p:cNvCxnSpPr/>
          <p:nvPr/>
        </p:nvCxnSpPr>
        <p:spPr>
          <a:xfrm>
            <a:off x="1908498" y="837506"/>
            <a:ext cx="1944216" cy="1008112"/>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517010" y="1557586"/>
            <a:ext cx="2196530" cy="837506"/>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Suggests that she is defiant and strong.</a:t>
            </a:r>
            <a:endParaRPr lang="en-GB" dirty="0"/>
          </a:p>
        </p:txBody>
      </p:sp>
      <p:cxnSp>
        <p:nvCxnSpPr>
          <p:cNvPr id="14" name="Straight Arrow Connector 13"/>
          <p:cNvCxnSpPr/>
          <p:nvPr/>
        </p:nvCxnSpPr>
        <p:spPr>
          <a:xfrm flipH="1">
            <a:off x="6372994" y="2421682"/>
            <a:ext cx="792088" cy="360040"/>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661026" y="3789834"/>
            <a:ext cx="2412554" cy="17281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imagery links her to the wider universe as images of light, hope and prosperity are presented to the reader.</a:t>
            </a:r>
            <a:endParaRPr lang="en-GB" dirty="0"/>
          </a:p>
        </p:txBody>
      </p:sp>
      <p:cxnSp>
        <p:nvCxnSpPr>
          <p:cNvPr id="17" name="Straight Arrow Connector 16"/>
          <p:cNvCxnSpPr/>
          <p:nvPr/>
        </p:nvCxnSpPr>
        <p:spPr>
          <a:xfrm flipH="1" flipV="1">
            <a:off x="4932834" y="3933850"/>
            <a:ext cx="1728192" cy="72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292874" y="4941962"/>
            <a:ext cx="1368152" cy="72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24322" y="5806058"/>
            <a:ext cx="8572560" cy="830997"/>
          </a:xfrm>
          <a:prstGeom prst="rect">
            <a:avLst/>
          </a:prstGeom>
          <a:ln w="38100">
            <a:solidFill>
              <a:schemeClr val="tx1"/>
            </a:solidFill>
          </a:ln>
        </p:spPr>
        <p:txBody>
          <a:bodyPr wrap="square">
            <a:spAutoFit/>
          </a:bodyPr>
          <a:lstStyle/>
          <a:p>
            <a:r>
              <a:rPr lang="en-GB" sz="1600" dirty="0" smtClean="0"/>
              <a:t>The hard-hitting (sounding) “go,” “no,” and “snow,” grab the reader’s attention to the speaker’s crescendo moment in the poem.  It is a noticeably loud moment particularly because the woman’s defiance is immediately followed by the speaker’s concluding defiance.</a:t>
            </a:r>
            <a:endParaRPr lang="en-GB" sz="16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 calcmode="lin" valueType="num">
                                      <p:cBhvr additive="base">
                                        <p:cTn id="7" dur="500" fill="hold"/>
                                        <p:tgtEl>
                                          <p:spTgt spid="23553"/>
                                        </p:tgtEl>
                                        <p:attrNameLst>
                                          <p:attrName>ppt_x</p:attrName>
                                        </p:attrNameLst>
                                      </p:cBhvr>
                                      <p:tavLst>
                                        <p:tav tm="0">
                                          <p:val>
                                            <p:strVal val="#ppt_x"/>
                                          </p:val>
                                        </p:tav>
                                        <p:tav tm="100000">
                                          <p:val>
                                            <p:strVal val="#ppt_x"/>
                                          </p:val>
                                        </p:tav>
                                      </p:tavLst>
                                    </p:anim>
                                    <p:anim calcmode="lin" valueType="num">
                                      <p:cBhvr additive="base">
                                        <p:cTn id="8" dur="500" fill="hold"/>
                                        <p:tgtEl>
                                          <p:spTgt spid="235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P spid="9" grpId="0" animBg="1"/>
      <p:bldP spid="12" grpId="0" animBg="1"/>
      <p:bldP spid="15"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8112" y="2644918"/>
            <a:ext cx="6264696" cy="2092881"/>
          </a:xfrm>
          <a:prstGeom prst="rect">
            <a:avLst/>
          </a:prstGeom>
        </p:spPr>
        <p:txBody>
          <a:bodyPr wrap="square">
            <a:spAutoFit/>
          </a:bodyPr>
          <a:lstStyle/>
          <a:p>
            <a:r>
              <a:rPr lang="en-GB" sz="2800" b="1" dirty="0" smtClean="0">
                <a:solidFill>
                  <a:srgbClr val="FF0000"/>
                </a:solidFill>
              </a:rPr>
              <a:t>Dem tell me</a:t>
            </a:r>
          </a:p>
          <a:p>
            <a:r>
              <a:rPr lang="en-GB" sz="2800" b="1" dirty="0" smtClean="0">
                <a:solidFill>
                  <a:srgbClr val="FF0000"/>
                </a:solidFill>
              </a:rPr>
              <a:t>Dem tell me </a:t>
            </a:r>
            <a:r>
              <a:rPr lang="en-GB" sz="2800" b="1" dirty="0" err="1" smtClean="0">
                <a:solidFill>
                  <a:srgbClr val="FF0000"/>
                </a:solidFill>
              </a:rPr>
              <a:t>wha</a:t>
            </a:r>
            <a:r>
              <a:rPr lang="en-GB" sz="2800" b="1" dirty="0" smtClean="0">
                <a:solidFill>
                  <a:srgbClr val="FF0000"/>
                </a:solidFill>
              </a:rPr>
              <a:t> </a:t>
            </a:r>
            <a:r>
              <a:rPr lang="en-GB" sz="2800" b="1" dirty="0" err="1" smtClean="0">
                <a:solidFill>
                  <a:srgbClr val="FF0000"/>
                </a:solidFill>
              </a:rPr>
              <a:t>dem</a:t>
            </a:r>
            <a:r>
              <a:rPr lang="en-GB" sz="2800" b="1" dirty="0" smtClean="0">
                <a:solidFill>
                  <a:srgbClr val="FF0000"/>
                </a:solidFill>
              </a:rPr>
              <a:t> want to tell me</a:t>
            </a:r>
          </a:p>
          <a:p>
            <a:r>
              <a:rPr lang="en-GB" sz="2800" dirty="0" smtClean="0"/>
              <a:t>But now </a:t>
            </a:r>
            <a:r>
              <a:rPr lang="en-GB" sz="2800" b="1" dirty="0" smtClean="0">
                <a:solidFill>
                  <a:srgbClr val="660066"/>
                </a:solidFill>
              </a:rPr>
              <a:t>I</a:t>
            </a:r>
            <a:r>
              <a:rPr lang="en-GB" sz="2800" dirty="0" smtClean="0">
                <a:solidFill>
                  <a:srgbClr val="660066"/>
                </a:solidFill>
              </a:rPr>
              <a:t> checking out me own history</a:t>
            </a:r>
          </a:p>
          <a:p>
            <a:r>
              <a:rPr lang="en-GB" sz="2800" dirty="0" smtClean="0"/>
              <a:t>I </a:t>
            </a:r>
            <a:r>
              <a:rPr lang="en-GB" sz="2800" b="1" dirty="0" smtClean="0">
                <a:solidFill>
                  <a:srgbClr val="00B050"/>
                </a:solidFill>
              </a:rPr>
              <a:t>carving</a:t>
            </a:r>
            <a:r>
              <a:rPr lang="en-GB" sz="2800" dirty="0" smtClean="0"/>
              <a:t> out me </a:t>
            </a:r>
            <a:r>
              <a:rPr lang="en-GB" sz="2800" dirty="0" smtClean="0">
                <a:solidFill>
                  <a:srgbClr val="002060"/>
                </a:solidFill>
              </a:rPr>
              <a:t>identity</a:t>
            </a:r>
          </a:p>
          <a:p>
            <a:r>
              <a:rPr lang="en-GB" dirty="0" smtClean="0"/>
              <a:t> </a:t>
            </a:r>
            <a:endParaRPr lang="en-GB" dirty="0"/>
          </a:p>
        </p:txBody>
      </p:sp>
      <p:sp>
        <p:nvSpPr>
          <p:cNvPr id="5" name="Rectangle 4"/>
          <p:cNvSpPr/>
          <p:nvPr/>
        </p:nvSpPr>
        <p:spPr>
          <a:xfrm>
            <a:off x="4104456" y="1485578"/>
            <a:ext cx="2592288" cy="14401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Repetition of the phonetic lines of the first stanza re-iterating the anger of the narrator about his predicament. </a:t>
            </a:r>
            <a:endParaRPr lang="en-GB" dirty="0"/>
          </a:p>
        </p:txBody>
      </p:sp>
      <p:cxnSp>
        <p:nvCxnSpPr>
          <p:cNvPr id="7" name="Straight Arrow Connector 6"/>
          <p:cNvCxnSpPr/>
          <p:nvPr/>
        </p:nvCxnSpPr>
        <p:spPr>
          <a:xfrm flipH="1">
            <a:off x="3420666" y="2709714"/>
            <a:ext cx="792088"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752528" y="5085978"/>
            <a:ext cx="338437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Emphatic final word -  sums up the main theme of the poem which is to carve out an identity for himself by finding out about his own history instead of a history which is foreign to hm.</a:t>
            </a:r>
            <a:endParaRPr lang="en-GB" dirty="0"/>
          </a:p>
        </p:txBody>
      </p:sp>
      <p:cxnSp>
        <p:nvCxnSpPr>
          <p:cNvPr id="10" name="Straight Arrow Connector 9"/>
          <p:cNvCxnSpPr/>
          <p:nvPr/>
        </p:nvCxnSpPr>
        <p:spPr>
          <a:xfrm flipH="1" flipV="1">
            <a:off x="4608512" y="4509914"/>
            <a:ext cx="432048"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2008" y="4653930"/>
            <a:ext cx="2160240" cy="15841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Suggests that he is going to create a permanent identity for himself instead of his current false one.</a:t>
            </a:r>
            <a:endParaRPr lang="en-GB" dirty="0"/>
          </a:p>
        </p:txBody>
      </p:sp>
      <p:cxnSp>
        <p:nvCxnSpPr>
          <p:cNvPr id="13" name="Straight Arrow Connector 12"/>
          <p:cNvCxnSpPr/>
          <p:nvPr/>
        </p:nvCxnSpPr>
        <p:spPr>
          <a:xfrm flipV="1">
            <a:off x="792088" y="4320480"/>
            <a:ext cx="72008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110647" y="2637706"/>
            <a:ext cx="2052514" cy="2061642"/>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Positive and triumphant as he is taking charge of his own identity instead of letting others shape it for him.</a:t>
            </a:r>
            <a:endParaRPr lang="en-GB" dirty="0"/>
          </a:p>
        </p:txBody>
      </p:sp>
      <p:cxnSp>
        <p:nvCxnSpPr>
          <p:cNvPr id="16" name="Straight Arrow Connector 15"/>
          <p:cNvCxnSpPr>
            <a:stCxn id="14" idx="1"/>
          </p:cNvCxnSpPr>
          <p:nvPr/>
        </p:nvCxnSpPr>
        <p:spPr>
          <a:xfrm flipH="1">
            <a:off x="6746044" y="3668527"/>
            <a:ext cx="364603" cy="86673"/>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2008" y="141233"/>
            <a:ext cx="8821266" cy="1200329"/>
          </a:xfrm>
          <a:prstGeom prst="rect">
            <a:avLst/>
          </a:prstGeom>
          <a:solidFill>
            <a:schemeClr val="tx2">
              <a:lumMod val="60000"/>
              <a:lumOff val="40000"/>
            </a:schemeClr>
          </a:solidFill>
          <a:ln w="57150">
            <a:solidFill>
              <a:srgbClr val="FF0000"/>
            </a:solidFill>
          </a:ln>
        </p:spPr>
        <p:txBody>
          <a:bodyPr wrap="square">
            <a:spAutoFit/>
          </a:bodyPr>
          <a:lstStyle/>
          <a:p>
            <a:r>
              <a:rPr lang="en-GB" dirty="0" smtClean="0">
                <a:solidFill>
                  <a:schemeClr val="bg1"/>
                </a:solidFill>
              </a:rPr>
              <a:t>The speaker tells us the reason for the address—that he has reclaimed his power, that he can see for himself now.  The poem ends on a triumphant note in that sense.  The triumph is anti-climactic of course (although complete in a poetic sense) since we are long aware before the end that he has checked out his own history.</a:t>
            </a:r>
            <a:r>
              <a:rPr lang="en-GB" dirty="0" smtClean="0"/>
              <a:t> </a:t>
            </a:r>
            <a:endParaRPr lang="en-GB"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11" grpId="0" animBg="1"/>
      <p:bldP spid="14"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469" y="333450"/>
            <a:ext cx="8231029" cy="1143264"/>
          </a:xfrm>
        </p:spPr>
        <p:txBody>
          <a:bodyPr>
            <a:normAutofit fontScale="90000"/>
          </a:bodyPr>
          <a:lstStyle/>
          <a:p>
            <a:r>
              <a:rPr lang="en-GB" b="1" u="sng" dirty="0" smtClean="0"/>
              <a:t>Structure of the poem</a:t>
            </a:r>
            <a:br>
              <a:rPr lang="en-GB" b="1" u="sng" dirty="0" smtClean="0"/>
            </a:br>
            <a:endParaRPr lang="en-GB" b="1" u="sng" dirty="0"/>
          </a:p>
        </p:txBody>
      </p:sp>
      <p:sp>
        <p:nvSpPr>
          <p:cNvPr id="6" name="TextBox 5"/>
          <p:cNvSpPr txBox="1"/>
          <p:nvPr/>
        </p:nvSpPr>
        <p:spPr>
          <a:xfrm>
            <a:off x="108298" y="153178"/>
            <a:ext cx="4212754" cy="1477328"/>
          </a:xfrm>
          <a:prstGeom prst="rect">
            <a:avLst/>
          </a:prstGeom>
          <a:solidFill>
            <a:srgbClr val="00B0F0"/>
          </a:solidFill>
          <a:ln w="38100">
            <a:solidFill>
              <a:schemeClr val="tx1"/>
            </a:solidFill>
          </a:ln>
        </p:spPr>
        <p:txBody>
          <a:bodyPr wrap="square" rtlCol="0">
            <a:spAutoFit/>
          </a:bodyPr>
          <a:lstStyle/>
          <a:p>
            <a:pPr marL="285750" indent="-285750">
              <a:buFont typeface="Arial" pitchFamily="34" charset="0"/>
              <a:buChar char="•"/>
            </a:pPr>
            <a:r>
              <a:rPr lang="en-GB" dirty="0" smtClean="0"/>
              <a:t>This poem is in the structure of a dramatic monologue so it is told through only one speaker – the narrator and this makes the poem more personal.</a:t>
            </a:r>
            <a:endParaRPr lang="en-GB" dirty="0"/>
          </a:p>
        </p:txBody>
      </p:sp>
      <p:sp>
        <p:nvSpPr>
          <p:cNvPr id="7" name="TextBox 6"/>
          <p:cNvSpPr txBox="1"/>
          <p:nvPr/>
        </p:nvSpPr>
        <p:spPr>
          <a:xfrm>
            <a:off x="108298" y="1917626"/>
            <a:ext cx="3931579" cy="2585323"/>
          </a:xfrm>
          <a:prstGeom prst="rect">
            <a:avLst/>
          </a:prstGeom>
          <a:solidFill>
            <a:srgbClr val="FFFF00"/>
          </a:solidFill>
          <a:ln w="38100">
            <a:solidFill>
              <a:schemeClr val="tx1"/>
            </a:solidFill>
          </a:ln>
        </p:spPr>
        <p:txBody>
          <a:bodyPr wrap="square" rtlCol="0">
            <a:spAutoFit/>
          </a:bodyPr>
          <a:lstStyle/>
          <a:p>
            <a:pPr marL="285750" indent="-285750">
              <a:buFont typeface="Arial" pitchFamily="34" charset="0"/>
              <a:buChar char="•"/>
            </a:pPr>
            <a:r>
              <a:rPr lang="en-GB" dirty="0" smtClean="0"/>
              <a:t>From the first line we can sense a tone of discontent and the first stanza tells of his concern – we can also tell that he is foreign through the use of Jamaican Creon – the poet repeats the line ‘</a:t>
            </a:r>
            <a:r>
              <a:rPr lang="en-GB" dirty="0" err="1" smtClean="0"/>
              <a:t>dem</a:t>
            </a:r>
            <a:r>
              <a:rPr lang="en-GB" dirty="0" smtClean="0"/>
              <a:t> tell me’ for added emphasis on the fact that this is being forced on him and not personal choice.</a:t>
            </a:r>
            <a:endParaRPr lang="en-GB" dirty="0"/>
          </a:p>
        </p:txBody>
      </p:sp>
      <p:sp>
        <p:nvSpPr>
          <p:cNvPr id="8" name="TextBox 7"/>
          <p:cNvSpPr txBox="1"/>
          <p:nvPr/>
        </p:nvSpPr>
        <p:spPr>
          <a:xfrm>
            <a:off x="4716810" y="1269554"/>
            <a:ext cx="3931579" cy="2862322"/>
          </a:xfrm>
          <a:prstGeom prst="rect">
            <a:avLst/>
          </a:prstGeom>
          <a:solidFill>
            <a:srgbClr val="FF0000"/>
          </a:solidFill>
          <a:ln w="38100">
            <a:solidFill>
              <a:schemeClr val="tx1"/>
            </a:solidFill>
          </a:ln>
        </p:spPr>
        <p:txBody>
          <a:bodyPr wrap="square" rtlCol="0">
            <a:spAutoFit/>
          </a:bodyPr>
          <a:lstStyle/>
          <a:p>
            <a:pPr marL="285750" indent="-285750">
              <a:buFont typeface="Arial" pitchFamily="34" charset="0"/>
              <a:buChar char="•"/>
            </a:pPr>
            <a:r>
              <a:rPr lang="en-GB" dirty="0" smtClean="0"/>
              <a:t>As the poem progresses, so does the narrator’s anger and this is clearly shown as his disrespect for British History is evident as he even ‘down plays’ Florence Nightingale’s achievements to ‘all </a:t>
            </a:r>
            <a:r>
              <a:rPr lang="en-GB" dirty="0" err="1" smtClean="0"/>
              <a:t>dat</a:t>
            </a:r>
            <a:r>
              <a:rPr lang="en-GB" dirty="0" smtClean="0"/>
              <a:t>’. He also highlights the triumph of Jamaican heroin's and figures. We are also told ‘mini-stories’ and with these the length of the stanza increases </a:t>
            </a:r>
            <a:endParaRPr lang="en-GB" dirty="0"/>
          </a:p>
        </p:txBody>
      </p:sp>
      <p:sp>
        <p:nvSpPr>
          <p:cNvPr id="9" name="TextBox 8"/>
          <p:cNvSpPr txBox="1"/>
          <p:nvPr/>
        </p:nvSpPr>
        <p:spPr>
          <a:xfrm>
            <a:off x="25874" y="4941962"/>
            <a:ext cx="9001000" cy="1477328"/>
          </a:xfrm>
          <a:prstGeom prst="rect">
            <a:avLst/>
          </a:prstGeom>
          <a:solidFill>
            <a:srgbClr val="00B050"/>
          </a:solidFill>
          <a:ln w="38100">
            <a:solidFill>
              <a:schemeClr val="tx1"/>
            </a:solidFill>
          </a:ln>
        </p:spPr>
        <p:txBody>
          <a:bodyPr wrap="square" rtlCol="0">
            <a:spAutoFit/>
          </a:bodyPr>
          <a:lstStyle/>
          <a:p>
            <a:pPr marL="285750" indent="-285750">
              <a:buFont typeface="Arial" pitchFamily="34" charset="0"/>
              <a:buChar char="•"/>
            </a:pPr>
            <a:r>
              <a:rPr lang="en-GB" dirty="0" smtClean="0"/>
              <a:t>At the end of the poem the poet repeats the first 2 lines of the first stanza and this adds effect as this is a reflection because history is all about reflecting and learning and we are told that he is going to carve out his own identity and this shows that he has succeeded in his aim to learn about his history because in order to carve an identity you have to have a knowledge of your history.</a:t>
            </a:r>
            <a:endParaRPr lang="en-GB" dirty="0"/>
          </a:p>
        </p:txBody>
      </p:sp>
    </p:spTree>
    <p:extLst>
      <p:ext uri="{BB962C8B-B14F-4D97-AF65-F5344CB8AC3E}">
        <p14:creationId xmlns:p14="http://schemas.microsoft.com/office/powerpoint/2010/main" val="3237780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578" y="126290"/>
            <a:ext cx="8231029" cy="1143264"/>
          </a:xfrm>
        </p:spPr>
        <p:txBody>
          <a:bodyPr>
            <a:normAutofit fontScale="90000"/>
          </a:bodyPr>
          <a:lstStyle/>
          <a:p>
            <a:r>
              <a:rPr lang="en-GB" dirty="0" smtClean="0"/>
              <a:t>Language of the poem </a:t>
            </a:r>
            <a:br>
              <a:rPr lang="en-GB" dirty="0" smtClean="0"/>
            </a:br>
            <a:r>
              <a:rPr lang="en-GB" dirty="0" smtClean="0"/>
              <a:t>&amp; key terms </a:t>
            </a:r>
            <a:endParaRPr lang="en-GB" dirty="0"/>
          </a:p>
        </p:txBody>
      </p:sp>
      <p:sp>
        <p:nvSpPr>
          <p:cNvPr id="5" name="TextBox 4"/>
          <p:cNvSpPr txBox="1"/>
          <p:nvPr/>
        </p:nvSpPr>
        <p:spPr>
          <a:xfrm>
            <a:off x="252314" y="4267756"/>
            <a:ext cx="4032448" cy="1754326"/>
          </a:xfrm>
          <a:prstGeom prst="rect">
            <a:avLst/>
          </a:prstGeom>
          <a:solidFill>
            <a:srgbClr val="92D050"/>
          </a:solidFill>
          <a:ln w="38100">
            <a:solidFill>
              <a:schemeClr val="tx1"/>
            </a:solidFill>
          </a:ln>
        </p:spPr>
        <p:txBody>
          <a:bodyPr wrap="square" rtlCol="0">
            <a:spAutoFit/>
          </a:bodyPr>
          <a:lstStyle/>
          <a:p>
            <a:pPr marL="285750" indent="-285750">
              <a:buFont typeface="Arial" pitchFamily="34" charset="0"/>
              <a:buChar char="•"/>
            </a:pPr>
            <a:r>
              <a:rPr lang="en-GB" dirty="0" smtClean="0"/>
              <a:t>Colloquial language is used in this poem as the poem, when read, sounds like everyday spoken language, because he uses words such as ‘</a:t>
            </a:r>
            <a:r>
              <a:rPr lang="en-GB" dirty="0" err="1" smtClean="0"/>
              <a:t>dem</a:t>
            </a:r>
            <a:r>
              <a:rPr lang="en-GB" dirty="0" smtClean="0"/>
              <a:t>’ instead of them and ‘me’ instead of my.</a:t>
            </a:r>
            <a:endParaRPr lang="en-GB" dirty="0"/>
          </a:p>
        </p:txBody>
      </p:sp>
      <p:sp>
        <p:nvSpPr>
          <p:cNvPr id="6" name="TextBox 5"/>
          <p:cNvSpPr txBox="1"/>
          <p:nvPr/>
        </p:nvSpPr>
        <p:spPr>
          <a:xfrm>
            <a:off x="4860826" y="4091948"/>
            <a:ext cx="3888432" cy="2031325"/>
          </a:xfrm>
          <a:prstGeom prst="rect">
            <a:avLst/>
          </a:prstGeom>
          <a:solidFill>
            <a:srgbClr val="FFC000"/>
          </a:solidFill>
          <a:ln w="38100">
            <a:solidFill>
              <a:schemeClr val="tx1"/>
            </a:solidFill>
          </a:ln>
        </p:spPr>
        <p:txBody>
          <a:bodyPr wrap="square" rtlCol="0">
            <a:spAutoFit/>
          </a:bodyPr>
          <a:lstStyle/>
          <a:p>
            <a:pPr marL="285750" indent="-285750">
              <a:buFont typeface="Arial" pitchFamily="34" charset="0"/>
              <a:buChar char="•"/>
            </a:pPr>
            <a:r>
              <a:rPr lang="en-GB" dirty="0" smtClean="0"/>
              <a:t>Through writing this in the first person, personal language is used and the narrator can express his feelings stronger than if the poem was wrote in the third person, then the narrator’s discontent would not be as widely regarded by the reader</a:t>
            </a:r>
            <a:endParaRPr lang="en-GB" dirty="0"/>
          </a:p>
        </p:txBody>
      </p:sp>
      <p:sp>
        <p:nvSpPr>
          <p:cNvPr id="7" name="TextBox 6"/>
          <p:cNvSpPr txBox="1"/>
          <p:nvPr/>
        </p:nvSpPr>
        <p:spPr>
          <a:xfrm>
            <a:off x="3420666" y="1737606"/>
            <a:ext cx="5328592" cy="2031325"/>
          </a:xfrm>
          <a:prstGeom prst="rect">
            <a:avLst/>
          </a:prstGeom>
          <a:solidFill>
            <a:srgbClr val="FF0000"/>
          </a:solidFill>
          <a:ln w="38100">
            <a:solidFill>
              <a:schemeClr val="tx1"/>
            </a:solidFill>
          </a:ln>
        </p:spPr>
        <p:txBody>
          <a:bodyPr wrap="square" rtlCol="0">
            <a:spAutoFit/>
          </a:bodyPr>
          <a:lstStyle/>
          <a:p>
            <a:pPr marL="285750" indent="-285750">
              <a:buFont typeface="Arial" pitchFamily="34" charset="0"/>
              <a:buChar char="•"/>
            </a:pPr>
            <a:r>
              <a:rPr lang="en-GB" dirty="0" smtClean="0"/>
              <a:t>Throughout the whole of the poem the narrator uses Jamaican Creon rather than British English and this highlights the fact that he is foreign and not originally from Britain and this idea is key to the message that he wants to convey to the reader that the way history is taught instead of ‘blinding’ people from their own history. </a:t>
            </a:r>
            <a:endParaRPr lang="en-GB" dirty="0"/>
          </a:p>
        </p:txBody>
      </p:sp>
      <p:sp>
        <p:nvSpPr>
          <p:cNvPr id="8" name="Rectangle 7"/>
          <p:cNvSpPr/>
          <p:nvPr/>
        </p:nvSpPr>
        <p:spPr>
          <a:xfrm>
            <a:off x="612354" y="573141"/>
            <a:ext cx="2376264" cy="324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Key terms</a:t>
            </a:r>
          </a:p>
          <a:p>
            <a:pPr algn="ctr"/>
            <a:endParaRPr lang="en-GB" b="1" u="sng" dirty="0"/>
          </a:p>
          <a:p>
            <a:pPr marL="285750" indent="-285750" algn="ctr">
              <a:buFont typeface="Arial" pitchFamily="34" charset="0"/>
              <a:buChar char="•"/>
            </a:pPr>
            <a:r>
              <a:rPr lang="en-GB" dirty="0" smtClean="0"/>
              <a:t>Dramatic Monologue</a:t>
            </a:r>
          </a:p>
          <a:p>
            <a:pPr marL="285750" indent="-285750" algn="ctr">
              <a:buFont typeface="Arial" pitchFamily="34" charset="0"/>
              <a:buChar char="•"/>
            </a:pPr>
            <a:r>
              <a:rPr lang="en-GB" dirty="0" smtClean="0"/>
              <a:t>Colloquial</a:t>
            </a:r>
          </a:p>
          <a:p>
            <a:pPr marL="285750" indent="-285750" algn="ctr">
              <a:buFont typeface="Arial" pitchFamily="34" charset="0"/>
              <a:buChar char="•"/>
            </a:pPr>
            <a:r>
              <a:rPr lang="en-GB" dirty="0" smtClean="0"/>
              <a:t>Dialect – Jamaican Creon used</a:t>
            </a:r>
          </a:p>
          <a:p>
            <a:pPr marL="285750" indent="-285750" algn="ctr">
              <a:buFont typeface="Arial" pitchFamily="34" charset="0"/>
              <a:buChar char="•"/>
            </a:pPr>
            <a:r>
              <a:rPr lang="en-GB" dirty="0" smtClean="0"/>
              <a:t>First person</a:t>
            </a:r>
          </a:p>
          <a:p>
            <a:pPr marL="285750" indent="-285750" algn="ctr">
              <a:buFont typeface="Arial" pitchFamily="34" charset="0"/>
              <a:buChar char="•"/>
            </a:pPr>
            <a:r>
              <a:rPr lang="en-GB" dirty="0" smtClean="0"/>
              <a:t>Rhythmic</a:t>
            </a:r>
          </a:p>
          <a:p>
            <a:pPr marL="285750" indent="-285750" algn="ctr">
              <a:buFont typeface="Arial" pitchFamily="34" charset="0"/>
              <a:buChar char="•"/>
            </a:pPr>
            <a:r>
              <a:rPr lang="en-GB" dirty="0" smtClean="0"/>
              <a:t>Syntax</a:t>
            </a:r>
          </a:p>
          <a:p>
            <a:pPr marL="285750" indent="-285750" algn="ctr">
              <a:buFont typeface="Arial" pitchFamily="34" charset="0"/>
              <a:buChar char="•"/>
            </a:pPr>
            <a:r>
              <a:rPr lang="en-GB" dirty="0" smtClean="0"/>
              <a:t>Theme</a:t>
            </a:r>
            <a:endParaRPr lang="en-GB" dirty="0"/>
          </a:p>
        </p:txBody>
      </p:sp>
    </p:spTree>
    <p:extLst>
      <p:ext uri="{BB962C8B-B14F-4D97-AF65-F5344CB8AC3E}">
        <p14:creationId xmlns:p14="http://schemas.microsoft.com/office/powerpoint/2010/main" val="27002498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290" y="189434"/>
            <a:ext cx="9037290" cy="1368152"/>
          </a:xfrm>
          <a:solidFill>
            <a:srgbClr val="FF0000"/>
          </a:solidFill>
          <a:ln w="38100">
            <a:solidFill>
              <a:schemeClr val="tx1"/>
            </a:solidFill>
          </a:ln>
        </p:spPr>
        <p:txBody>
          <a:bodyPr>
            <a:normAutofit fontScale="90000"/>
          </a:bodyPr>
          <a:lstStyle/>
          <a:p>
            <a:r>
              <a:rPr lang="en-GB" sz="2800" dirty="0" smtClean="0"/>
              <a:t>Has your idea of the teaching of history changed after reading the poem or do you think that this is just one man’s view and no change is needed?</a:t>
            </a:r>
            <a:endParaRPr lang="en-GB" sz="2800" dirty="0"/>
          </a:p>
        </p:txBody>
      </p:sp>
      <p:sp>
        <p:nvSpPr>
          <p:cNvPr id="7" name="Cloud Callout 6"/>
          <p:cNvSpPr/>
          <p:nvPr/>
        </p:nvSpPr>
        <p:spPr>
          <a:xfrm>
            <a:off x="1764482" y="3213770"/>
            <a:ext cx="5040560" cy="252028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0982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is your idea of history?</a:t>
            </a:r>
            <a:endParaRPr lang="en-GB" dirty="0"/>
          </a:p>
        </p:txBody>
      </p:sp>
      <p:sp>
        <p:nvSpPr>
          <p:cNvPr id="4" name="Cloud Callout 3"/>
          <p:cNvSpPr/>
          <p:nvPr/>
        </p:nvSpPr>
        <p:spPr>
          <a:xfrm>
            <a:off x="1980058" y="2205375"/>
            <a:ext cx="5041435" cy="266491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916329" y="2997646"/>
            <a:ext cx="3309811" cy="1077218"/>
          </a:xfrm>
          <a:prstGeom prst="rect">
            <a:avLst/>
          </a:prstGeom>
        </p:spPr>
        <p:txBody>
          <a:bodyPr wrap="square">
            <a:spAutoFit/>
          </a:bodyPr>
          <a:lstStyle/>
          <a:p>
            <a:r>
              <a:rPr lang="en-GB" sz="3200" dirty="0" smtClean="0"/>
              <a:t>What is your idea of history?</a:t>
            </a:r>
            <a:endParaRPr lang="en-GB" sz="3200" dirty="0"/>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014" y="89550"/>
            <a:ext cx="7477140" cy="1107996"/>
          </a:xfrm>
          <a:prstGeom prst="rect">
            <a:avLst/>
          </a:prstGeom>
          <a:noFill/>
        </p:spPr>
        <p:txBody>
          <a:bodyPr wrap="square" rtlCol="0">
            <a:spAutoFit/>
          </a:bodyPr>
          <a:lstStyle/>
          <a:p>
            <a:r>
              <a:rPr lang="en-GB" sz="2000" b="1" u="sng" dirty="0" err="1" smtClean="0">
                <a:solidFill>
                  <a:srgbClr val="002060"/>
                </a:solidFill>
              </a:rPr>
              <a:t>Coady</a:t>
            </a:r>
            <a:r>
              <a:rPr lang="en-GB" dirty="0" smtClean="0">
                <a:solidFill>
                  <a:srgbClr val="002060"/>
                </a:solidFill>
              </a:rPr>
              <a:t> - </a:t>
            </a:r>
            <a:r>
              <a:rPr lang="en-GB" dirty="0">
                <a:solidFill>
                  <a:srgbClr val="002060"/>
                </a:solidFill>
              </a:rPr>
              <a:t>Dweller at a Wood [Cornish </a:t>
            </a:r>
            <a:r>
              <a:rPr lang="en-GB" dirty="0" err="1">
                <a:solidFill>
                  <a:srgbClr val="002060"/>
                </a:solidFill>
              </a:rPr>
              <a:t>coid</a:t>
            </a:r>
            <a:r>
              <a:rPr lang="en-GB" dirty="0">
                <a:solidFill>
                  <a:srgbClr val="002060"/>
                </a:solidFill>
              </a:rPr>
              <a:t>, coat = Welsh </a:t>
            </a:r>
            <a:r>
              <a:rPr lang="en-GB" dirty="0" err="1">
                <a:solidFill>
                  <a:srgbClr val="002060"/>
                </a:solidFill>
              </a:rPr>
              <a:t>coed</a:t>
            </a:r>
            <a:r>
              <a:rPr lang="en-GB" dirty="0">
                <a:solidFill>
                  <a:srgbClr val="002060"/>
                </a:solidFill>
              </a:rPr>
              <a:t> = Breton </a:t>
            </a:r>
            <a:r>
              <a:rPr lang="en-GB" dirty="0" err="1">
                <a:solidFill>
                  <a:srgbClr val="002060"/>
                </a:solidFill>
              </a:rPr>
              <a:t>coad</a:t>
            </a:r>
            <a:r>
              <a:rPr lang="en-GB" dirty="0">
                <a:solidFill>
                  <a:srgbClr val="002060"/>
                </a:solidFill>
              </a:rPr>
              <a:t>, coat] </a:t>
            </a:r>
            <a:r>
              <a:rPr lang="en-GB" sz="2800" dirty="0">
                <a:solidFill>
                  <a:srgbClr val="002060"/>
                </a:solidFill>
              </a:rPr>
              <a:t/>
            </a:r>
            <a:br>
              <a:rPr lang="en-GB" sz="2800" dirty="0">
                <a:solidFill>
                  <a:srgbClr val="002060"/>
                </a:solidFill>
              </a:rPr>
            </a:br>
            <a:endParaRPr lang="en-GB" sz="2800" dirty="0">
              <a:solidFill>
                <a:srgbClr val="002060"/>
              </a:solidFill>
            </a:endParaRPr>
          </a:p>
        </p:txBody>
      </p:sp>
      <p:sp>
        <p:nvSpPr>
          <p:cNvPr id="5" name="Rectangle 4"/>
          <p:cNvSpPr/>
          <p:nvPr/>
        </p:nvSpPr>
        <p:spPr>
          <a:xfrm>
            <a:off x="336014" y="828208"/>
            <a:ext cx="8629268" cy="1231106"/>
          </a:xfrm>
          <a:prstGeom prst="rect">
            <a:avLst/>
          </a:prstGeom>
        </p:spPr>
        <p:txBody>
          <a:bodyPr wrap="square">
            <a:spAutoFit/>
          </a:bodyPr>
          <a:lstStyle/>
          <a:p>
            <a:r>
              <a:rPr lang="en-GB" sz="2000" b="1" u="sng" dirty="0" smtClean="0">
                <a:solidFill>
                  <a:srgbClr val="002060"/>
                </a:solidFill>
              </a:rPr>
              <a:t>Pollard</a:t>
            </a:r>
            <a:r>
              <a:rPr lang="en-GB" dirty="0" smtClean="0">
                <a:solidFill>
                  <a:srgbClr val="002060"/>
                </a:solidFill>
              </a:rPr>
              <a:t> - It </a:t>
            </a:r>
            <a:r>
              <a:rPr lang="en-GB" dirty="0">
                <a:solidFill>
                  <a:srgbClr val="002060"/>
                </a:solidFill>
              </a:rPr>
              <a:t>is thought that this name was most commonly given to people who had closely cut hair as the name comes from the Middle English word ‘poll’ which means the head. However, the name could have also come from the medieval name </a:t>
            </a:r>
            <a:r>
              <a:rPr lang="en-GB" dirty="0" err="1">
                <a:solidFill>
                  <a:srgbClr val="002060"/>
                </a:solidFill>
              </a:rPr>
              <a:t>Polhard</a:t>
            </a:r>
            <a:r>
              <a:rPr lang="en-GB" dirty="0">
                <a:solidFill>
                  <a:srgbClr val="002060"/>
                </a:solidFill>
              </a:rPr>
              <a:t>, which derives from the name Paul.</a:t>
            </a:r>
          </a:p>
        </p:txBody>
      </p:sp>
      <p:sp>
        <p:nvSpPr>
          <p:cNvPr id="6" name="Rectangle 5"/>
          <p:cNvSpPr/>
          <p:nvPr/>
        </p:nvSpPr>
        <p:spPr>
          <a:xfrm>
            <a:off x="336014" y="2046589"/>
            <a:ext cx="8809574" cy="2308324"/>
          </a:xfrm>
          <a:prstGeom prst="rect">
            <a:avLst/>
          </a:prstGeom>
        </p:spPr>
        <p:txBody>
          <a:bodyPr wrap="square">
            <a:spAutoFit/>
          </a:bodyPr>
          <a:lstStyle/>
          <a:p>
            <a:r>
              <a:rPr lang="en-GB" b="1" dirty="0" err="1" smtClean="0">
                <a:solidFill>
                  <a:srgbClr val="002060"/>
                </a:solidFill>
              </a:rPr>
              <a:t>Gell</a:t>
            </a:r>
            <a:r>
              <a:rPr lang="en-GB" b="1" dirty="0" smtClean="0">
                <a:solidFill>
                  <a:srgbClr val="002060"/>
                </a:solidFill>
              </a:rPr>
              <a:t> - </a:t>
            </a:r>
            <a:r>
              <a:rPr lang="en-GB" dirty="0">
                <a:solidFill>
                  <a:srgbClr val="002060"/>
                </a:solidFill>
              </a:rPr>
              <a:t>Jewish (eastern </a:t>
            </a:r>
            <a:r>
              <a:rPr lang="en-GB" dirty="0" err="1">
                <a:solidFill>
                  <a:srgbClr val="002060"/>
                </a:solidFill>
              </a:rPr>
              <a:t>Ashkenazic</a:t>
            </a:r>
            <a:r>
              <a:rPr lang="en-GB" dirty="0">
                <a:solidFill>
                  <a:srgbClr val="002060"/>
                </a:solidFill>
              </a:rPr>
              <a:t>): nickname for a man with red hair, from Yiddish </a:t>
            </a:r>
            <a:r>
              <a:rPr lang="en-GB" i="1" dirty="0">
                <a:solidFill>
                  <a:srgbClr val="002060"/>
                </a:solidFill>
              </a:rPr>
              <a:t>gel</a:t>
            </a:r>
            <a:r>
              <a:rPr lang="en-GB" dirty="0">
                <a:solidFill>
                  <a:srgbClr val="002060"/>
                </a:solidFill>
              </a:rPr>
              <a:t> ‘red-headed’, Middle High German </a:t>
            </a:r>
            <a:r>
              <a:rPr lang="en-GB" i="1" dirty="0">
                <a:solidFill>
                  <a:srgbClr val="002060"/>
                </a:solidFill>
              </a:rPr>
              <a:t>gel</a:t>
            </a:r>
            <a:r>
              <a:rPr lang="en-GB" dirty="0">
                <a:solidFill>
                  <a:srgbClr val="002060"/>
                </a:solidFill>
              </a:rPr>
              <a:t> ‘yellow’, German </a:t>
            </a:r>
            <a:r>
              <a:rPr lang="en-GB" i="1" dirty="0" err="1">
                <a:solidFill>
                  <a:srgbClr val="002060"/>
                </a:solidFill>
              </a:rPr>
              <a:t>gelb</a:t>
            </a:r>
            <a:r>
              <a:rPr lang="en-GB" dirty="0">
                <a:solidFill>
                  <a:srgbClr val="002060"/>
                </a:solidFill>
              </a:rPr>
              <a:t> (see </a:t>
            </a:r>
            <a:r>
              <a:rPr lang="en-GB" dirty="0">
                <a:solidFill>
                  <a:srgbClr val="002060"/>
                </a:solidFill>
                <a:hlinkClick r:id="rId2"/>
              </a:rPr>
              <a:t>Geller</a:t>
            </a:r>
            <a:r>
              <a:rPr lang="en-GB" dirty="0">
                <a:solidFill>
                  <a:srgbClr val="002060"/>
                </a:solidFill>
              </a:rPr>
              <a:t>). </a:t>
            </a:r>
          </a:p>
          <a:p>
            <a:r>
              <a:rPr lang="en-GB" dirty="0">
                <a:solidFill>
                  <a:srgbClr val="002060"/>
                </a:solidFill>
              </a:rPr>
              <a:t>German: unexplained. </a:t>
            </a:r>
          </a:p>
          <a:p>
            <a:r>
              <a:rPr lang="en-GB" dirty="0">
                <a:solidFill>
                  <a:srgbClr val="002060"/>
                </a:solidFill>
              </a:rPr>
              <a:t>English: from a short form of the personal name </a:t>
            </a:r>
            <a:r>
              <a:rPr lang="en-GB" dirty="0">
                <a:solidFill>
                  <a:srgbClr val="002060"/>
                </a:solidFill>
                <a:hlinkClick r:id="rId3"/>
              </a:rPr>
              <a:t>Julian</a:t>
            </a:r>
            <a:r>
              <a:rPr lang="en-GB" dirty="0">
                <a:solidFill>
                  <a:srgbClr val="002060"/>
                </a:solidFill>
              </a:rPr>
              <a:t>. </a:t>
            </a:r>
          </a:p>
          <a:p>
            <a:r>
              <a:rPr lang="en-GB" dirty="0">
                <a:solidFill>
                  <a:srgbClr val="002060"/>
                </a:solidFill>
              </a:rPr>
              <a:t>Variant of French </a:t>
            </a:r>
            <a:r>
              <a:rPr lang="en-GB" dirty="0" err="1">
                <a:solidFill>
                  <a:srgbClr val="002060"/>
                </a:solidFill>
                <a:hlinkClick r:id="rId4"/>
              </a:rPr>
              <a:t>Gille</a:t>
            </a:r>
            <a:r>
              <a:rPr lang="en-GB" dirty="0">
                <a:solidFill>
                  <a:srgbClr val="002060"/>
                </a:solidFill>
              </a:rPr>
              <a:t>.</a:t>
            </a:r>
          </a:p>
          <a:p>
            <a:r>
              <a:rPr lang="en-GB" dirty="0">
                <a:solidFill>
                  <a:srgbClr val="002060"/>
                </a:solidFill>
              </a:rPr>
              <a:t/>
            </a:r>
            <a:br>
              <a:rPr lang="en-GB" dirty="0">
                <a:solidFill>
                  <a:srgbClr val="002060"/>
                </a:solidFill>
              </a:rPr>
            </a:br>
            <a:r>
              <a:rPr lang="en-GB" dirty="0">
                <a:solidFill>
                  <a:srgbClr val="002060"/>
                </a:solidFill>
              </a:rPr>
              <a:t/>
            </a:r>
            <a:br>
              <a:rPr lang="en-GB" dirty="0">
                <a:solidFill>
                  <a:srgbClr val="002060"/>
                </a:solidFill>
              </a:rPr>
            </a:br>
            <a:endParaRPr lang="en-GB" dirty="0">
              <a:solidFill>
                <a:srgbClr val="002060"/>
              </a:solidFill>
            </a:endParaRPr>
          </a:p>
        </p:txBody>
      </p:sp>
      <p:sp>
        <p:nvSpPr>
          <p:cNvPr id="7" name="TextBox 6"/>
          <p:cNvSpPr txBox="1"/>
          <p:nvPr/>
        </p:nvSpPr>
        <p:spPr>
          <a:xfrm>
            <a:off x="366386" y="3427466"/>
            <a:ext cx="7704856" cy="1200329"/>
          </a:xfrm>
          <a:prstGeom prst="rect">
            <a:avLst/>
          </a:prstGeom>
          <a:noFill/>
        </p:spPr>
        <p:txBody>
          <a:bodyPr wrap="square" rtlCol="0">
            <a:spAutoFit/>
          </a:bodyPr>
          <a:lstStyle/>
          <a:p>
            <a:r>
              <a:rPr lang="en-GB" b="1" u="sng" dirty="0" smtClean="0">
                <a:solidFill>
                  <a:srgbClr val="002060"/>
                </a:solidFill>
              </a:rPr>
              <a:t>Battle</a:t>
            </a:r>
            <a:r>
              <a:rPr lang="en-GB" dirty="0" smtClean="0">
                <a:solidFill>
                  <a:srgbClr val="002060"/>
                </a:solidFill>
              </a:rPr>
              <a:t> - English </a:t>
            </a:r>
            <a:r>
              <a:rPr lang="en-GB" dirty="0">
                <a:solidFill>
                  <a:srgbClr val="002060"/>
                </a:solidFill>
              </a:rPr>
              <a:t>and </a:t>
            </a:r>
            <a:r>
              <a:rPr lang="en-GB" dirty="0" smtClean="0">
                <a:solidFill>
                  <a:srgbClr val="002060"/>
                </a:solidFill>
              </a:rPr>
              <a:t>Scottish and Irish </a:t>
            </a:r>
            <a:r>
              <a:rPr lang="en-GB" dirty="0">
                <a:solidFill>
                  <a:srgbClr val="002060"/>
                </a:solidFill>
              </a:rPr>
              <a:t>(of Norman origin): </a:t>
            </a:r>
            <a:r>
              <a:rPr lang="en-GB" dirty="0" err="1">
                <a:solidFill>
                  <a:srgbClr val="002060"/>
                </a:solidFill>
              </a:rPr>
              <a:t>habitational</a:t>
            </a:r>
            <a:r>
              <a:rPr lang="en-GB" dirty="0">
                <a:solidFill>
                  <a:srgbClr val="002060"/>
                </a:solidFill>
              </a:rPr>
              <a:t> name from a place named as having been the site of a battle, from Old French </a:t>
            </a:r>
            <a:r>
              <a:rPr lang="en-GB" i="1" dirty="0" err="1">
                <a:solidFill>
                  <a:srgbClr val="002060"/>
                </a:solidFill>
              </a:rPr>
              <a:t>bataille</a:t>
            </a:r>
            <a:r>
              <a:rPr lang="en-GB" dirty="0">
                <a:solidFill>
                  <a:srgbClr val="002060"/>
                </a:solidFill>
              </a:rPr>
              <a:t> ‘battle’. In some cases, this may be Battle in Sussex, site of the Battle of Hastings</a:t>
            </a:r>
            <a:br>
              <a:rPr lang="en-GB" dirty="0">
                <a:solidFill>
                  <a:srgbClr val="002060"/>
                </a:solidFill>
              </a:rPr>
            </a:br>
            <a:endParaRPr lang="en-GB" dirty="0">
              <a:solidFill>
                <a:srgbClr val="002060"/>
              </a:solidFill>
            </a:endParaRPr>
          </a:p>
        </p:txBody>
      </p:sp>
      <p:sp>
        <p:nvSpPr>
          <p:cNvPr id="8" name="TextBox 7"/>
          <p:cNvSpPr txBox="1"/>
          <p:nvPr/>
        </p:nvSpPr>
        <p:spPr>
          <a:xfrm>
            <a:off x="336014" y="4507586"/>
            <a:ext cx="8809574" cy="1477328"/>
          </a:xfrm>
          <a:prstGeom prst="rect">
            <a:avLst/>
          </a:prstGeom>
          <a:noFill/>
        </p:spPr>
        <p:txBody>
          <a:bodyPr wrap="square" rtlCol="0">
            <a:spAutoFit/>
          </a:bodyPr>
          <a:lstStyle/>
          <a:p>
            <a:r>
              <a:rPr lang="en-GB" b="1" u="sng" dirty="0" err="1" smtClean="0">
                <a:solidFill>
                  <a:srgbClr val="002060"/>
                </a:solidFill>
              </a:rPr>
              <a:t>McAlpin</a:t>
            </a:r>
            <a:r>
              <a:rPr lang="en-GB" b="1" u="sng" dirty="0" smtClean="0">
                <a:solidFill>
                  <a:srgbClr val="002060"/>
                </a:solidFill>
              </a:rPr>
              <a:t> - </a:t>
            </a:r>
            <a:r>
              <a:rPr lang="en-GB" dirty="0">
                <a:solidFill>
                  <a:srgbClr val="002060"/>
                </a:solidFill>
              </a:rPr>
              <a:t>Scottish and northern Irish: Anglicized form of Gaelic Mac </a:t>
            </a:r>
            <a:r>
              <a:rPr lang="en-GB" dirty="0" err="1">
                <a:solidFill>
                  <a:srgbClr val="002060"/>
                </a:solidFill>
              </a:rPr>
              <a:t>Ailpein</a:t>
            </a:r>
            <a:r>
              <a:rPr lang="en-GB" dirty="0">
                <a:solidFill>
                  <a:srgbClr val="002060"/>
                </a:solidFill>
              </a:rPr>
              <a:t> (Scottish), Mac </a:t>
            </a:r>
            <a:r>
              <a:rPr lang="en-GB" dirty="0" err="1">
                <a:solidFill>
                  <a:srgbClr val="002060"/>
                </a:solidFill>
              </a:rPr>
              <a:t>Ailpín</a:t>
            </a:r>
            <a:r>
              <a:rPr lang="en-GB" dirty="0">
                <a:solidFill>
                  <a:srgbClr val="002060"/>
                </a:solidFill>
              </a:rPr>
              <a:t> (Irish) ‘son of </a:t>
            </a:r>
            <a:r>
              <a:rPr lang="en-GB" i="1" dirty="0" err="1">
                <a:solidFill>
                  <a:srgbClr val="002060"/>
                </a:solidFill>
              </a:rPr>
              <a:t>Ailpean</a:t>
            </a:r>
            <a:r>
              <a:rPr lang="en-GB" dirty="0">
                <a:solidFill>
                  <a:srgbClr val="002060"/>
                </a:solidFill>
              </a:rPr>
              <a:t>’, a personal name of uncertain etymology, possibly derived from </a:t>
            </a:r>
            <a:r>
              <a:rPr lang="en-GB" i="1" dirty="0">
                <a:solidFill>
                  <a:srgbClr val="002060"/>
                </a:solidFill>
              </a:rPr>
              <a:t>alp</a:t>
            </a:r>
            <a:r>
              <a:rPr lang="en-GB" dirty="0">
                <a:solidFill>
                  <a:srgbClr val="002060"/>
                </a:solidFill>
              </a:rPr>
              <a:t> ‘lump’. The personal name was borne by </a:t>
            </a:r>
            <a:r>
              <a:rPr lang="en-GB" dirty="0" err="1">
                <a:solidFill>
                  <a:srgbClr val="002060"/>
                </a:solidFill>
              </a:rPr>
              <a:t>Pictish</a:t>
            </a:r>
            <a:r>
              <a:rPr lang="en-GB" dirty="0">
                <a:solidFill>
                  <a:srgbClr val="002060"/>
                </a:solidFill>
              </a:rPr>
              <a:t> kings, one of whom, Kenneth, son of </a:t>
            </a:r>
            <a:r>
              <a:rPr lang="en-GB" dirty="0" err="1">
                <a:solidFill>
                  <a:srgbClr val="002060"/>
                </a:solidFill>
              </a:rPr>
              <a:t>Ailpín</a:t>
            </a:r>
            <a:r>
              <a:rPr lang="en-GB" dirty="0">
                <a:solidFill>
                  <a:srgbClr val="002060"/>
                </a:solidFill>
              </a:rPr>
              <a:t>, </a:t>
            </a:r>
            <a:r>
              <a:rPr lang="en-GB" dirty="0" err="1">
                <a:solidFill>
                  <a:srgbClr val="002060"/>
                </a:solidFill>
              </a:rPr>
              <a:t>Ailpean</a:t>
            </a:r>
            <a:r>
              <a:rPr lang="en-GB" dirty="0">
                <a:solidFill>
                  <a:srgbClr val="002060"/>
                </a:solidFill>
              </a:rPr>
              <a:t>, became the ruler of the united </a:t>
            </a:r>
            <a:r>
              <a:rPr lang="en-GB" dirty="0" err="1">
                <a:solidFill>
                  <a:srgbClr val="002060"/>
                </a:solidFill>
              </a:rPr>
              <a:t>Picts</a:t>
            </a:r>
            <a:r>
              <a:rPr lang="en-GB" dirty="0">
                <a:solidFill>
                  <a:srgbClr val="002060"/>
                </a:solidFill>
              </a:rPr>
              <a:t> and Scots and is regarded as the founder of the somewhat disparate clan of this name</a:t>
            </a:r>
            <a:r>
              <a:rPr lang="en-GB" dirty="0" smtClean="0">
                <a:solidFill>
                  <a:srgbClr val="002060"/>
                </a:solidFill>
              </a:rPr>
              <a:t>.</a:t>
            </a:r>
            <a:endParaRPr lang="en-GB" dirty="0">
              <a:solidFill>
                <a:srgbClr val="002060"/>
              </a:solidFill>
            </a:endParaRPr>
          </a:p>
        </p:txBody>
      </p:sp>
      <p:sp>
        <p:nvSpPr>
          <p:cNvPr id="9" name="Rectangle 8"/>
          <p:cNvSpPr/>
          <p:nvPr/>
        </p:nvSpPr>
        <p:spPr>
          <a:xfrm>
            <a:off x="324322" y="5984914"/>
            <a:ext cx="8496944" cy="1477328"/>
          </a:xfrm>
          <a:prstGeom prst="rect">
            <a:avLst/>
          </a:prstGeom>
        </p:spPr>
        <p:txBody>
          <a:bodyPr wrap="square">
            <a:spAutoFit/>
          </a:bodyPr>
          <a:lstStyle/>
          <a:p>
            <a:r>
              <a:rPr lang="en-GB" b="1" u="sng" dirty="0" smtClean="0">
                <a:solidFill>
                  <a:srgbClr val="002060"/>
                </a:solidFill>
              </a:rPr>
              <a:t>Dada - </a:t>
            </a:r>
            <a:r>
              <a:rPr lang="en-GB" dirty="0" smtClean="0">
                <a:solidFill>
                  <a:srgbClr val="002060"/>
                </a:solidFill>
              </a:rPr>
              <a:t>Muslim</a:t>
            </a:r>
            <a:r>
              <a:rPr lang="en-GB" dirty="0">
                <a:solidFill>
                  <a:srgbClr val="002060"/>
                </a:solidFill>
              </a:rPr>
              <a:t>: from a personal name based on the Persian </a:t>
            </a:r>
            <a:r>
              <a:rPr lang="en-GB" i="1" dirty="0" err="1">
                <a:solidFill>
                  <a:srgbClr val="002060"/>
                </a:solidFill>
              </a:rPr>
              <a:t>dāda</a:t>
            </a:r>
            <a:r>
              <a:rPr lang="en-GB" dirty="0">
                <a:solidFill>
                  <a:srgbClr val="002060"/>
                </a:solidFill>
              </a:rPr>
              <a:t> ‘given’ (i.e. ‘gift of God’). </a:t>
            </a:r>
          </a:p>
          <a:p>
            <a:r>
              <a:rPr lang="en-GB" dirty="0">
                <a:solidFill>
                  <a:srgbClr val="002060"/>
                </a:solidFill>
              </a:rPr>
              <a:t>Indian (Maharashtra): Hindu and Muslim name meaning ‘elder brother’ in Marathi, also used as an honorific term of address.</a:t>
            </a:r>
          </a:p>
          <a:p>
            <a:endParaRPr lang="en-GB" dirty="0">
              <a:solidFill>
                <a:srgbClr val="002060"/>
              </a:solidFill>
            </a:endParaRPr>
          </a:p>
        </p:txBody>
      </p:sp>
    </p:spTree>
    <p:extLst>
      <p:ext uri="{BB962C8B-B14F-4D97-AF65-F5344CB8AC3E}">
        <p14:creationId xmlns:p14="http://schemas.microsoft.com/office/powerpoint/2010/main" val="3574303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716950" cy="276999"/>
          </a:xfrm>
          <a:prstGeom prst="rect">
            <a:avLst/>
          </a:prstGeom>
        </p:spPr>
        <p:txBody>
          <a:bodyPr wrap="square">
            <a:spAutoFit/>
          </a:bodyPr>
          <a:lstStyle/>
          <a:p>
            <a:r>
              <a:rPr lang="en-GB" sz="1200" dirty="0" smtClean="0">
                <a:hlinkClick r:id="rId2"/>
              </a:rPr>
              <a:t>http://www.bbc.co.uk/learningzone/clips/john-agard-checking-out-me-history-poem-only/12247.html</a:t>
            </a:r>
            <a:r>
              <a:rPr lang="en-GB" sz="1200" dirty="0" smtClean="0"/>
              <a:t> </a:t>
            </a:r>
            <a:endParaRPr lang="en-GB" sz="1200" dirty="0"/>
          </a:p>
        </p:txBody>
      </p:sp>
      <p:sp>
        <p:nvSpPr>
          <p:cNvPr id="10" name="Title 1"/>
          <p:cNvSpPr>
            <a:spLocks noGrp="1"/>
          </p:cNvSpPr>
          <p:nvPr>
            <p:ph type="title"/>
          </p:nvPr>
        </p:nvSpPr>
        <p:spPr>
          <a:xfrm>
            <a:off x="457282" y="274702"/>
            <a:ext cx="8231029" cy="1143264"/>
          </a:xfrm>
        </p:spPr>
        <p:txBody>
          <a:bodyPr>
            <a:normAutofit/>
          </a:bodyPr>
          <a:lstStyle/>
          <a:p>
            <a:r>
              <a:rPr lang="en-GB" dirty="0" smtClean="0"/>
              <a:t>What is the poem about?</a:t>
            </a:r>
            <a:endParaRPr lang="en-GB" dirty="0"/>
          </a:p>
        </p:txBody>
      </p:sp>
      <p:sp>
        <p:nvSpPr>
          <p:cNvPr id="11" name="TextBox 10"/>
          <p:cNvSpPr txBox="1"/>
          <p:nvPr/>
        </p:nvSpPr>
        <p:spPr>
          <a:xfrm>
            <a:off x="548258" y="4987836"/>
            <a:ext cx="7912968" cy="1661993"/>
          </a:xfrm>
          <a:prstGeom prst="rect">
            <a:avLst/>
          </a:prstGeom>
          <a:noFill/>
        </p:spPr>
        <p:txBody>
          <a:bodyPr wrap="square" rtlCol="0">
            <a:spAutoFit/>
          </a:bodyPr>
          <a:lstStyle/>
          <a:p>
            <a:pPr algn="ctr"/>
            <a:endParaRPr lang="en-GB" sz="2200" b="1" dirty="0"/>
          </a:p>
          <a:p>
            <a:pPr algn="ctr">
              <a:buFont typeface="Arial" pitchFamily="34" charset="0"/>
              <a:buChar char="•"/>
            </a:pPr>
            <a:r>
              <a:rPr lang="en-GB" sz="2200" b="1" dirty="0"/>
              <a:t>He challenges this view of history and cites some major black figures to balance the bias and create a basis for his own identity.</a:t>
            </a:r>
            <a:endParaRPr lang="en-GB" sz="2200" b="1" dirty="0" smtClean="0"/>
          </a:p>
          <a:p>
            <a:pPr algn="ctr"/>
            <a:endParaRPr lang="en-GB" dirty="0"/>
          </a:p>
          <a:p>
            <a:pPr algn="ctr"/>
            <a:endParaRPr lang="en-GB" dirty="0"/>
          </a:p>
        </p:txBody>
      </p:sp>
      <p:sp>
        <p:nvSpPr>
          <p:cNvPr id="2" name="TextBox 1"/>
          <p:cNvSpPr txBox="1"/>
          <p:nvPr/>
        </p:nvSpPr>
        <p:spPr>
          <a:xfrm>
            <a:off x="561148" y="1197546"/>
            <a:ext cx="7684054" cy="2062103"/>
          </a:xfrm>
          <a:prstGeom prst="rect">
            <a:avLst/>
          </a:prstGeom>
          <a:noFill/>
        </p:spPr>
        <p:txBody>
          <a:bodyPr wrap="square" rtlCol="0">
            <a:spAutoFit/>
          </a:bodyPr>
          <a:lstStyle/>
          <a:p>
            <a:pPr marL="342900" indent="-342900" algn="ctr">
              <a:buFont typeface="Arial" pitchFamily="34" charset="0"/>
              <a:buChar char="•"/>
            </a:pPr>
            <a:r>
              <a:rPr lang="en-GB" sz="2200" b="1" dirty="0"/>
              <a:t>This poem makes the reader question the way in which history is taught and how we, the reader, conceive our own identity as we learn about other cultures and races other than our own, as he uses the poem to express his discontent about the way he was taught history.</a:t>
            </a:r>
          </a:p>
          <a:p>
            <a:pPr algn="ctr"/>
            <a:endParaRPr lang="en-GB" dirty="0"/>
          </a:p>
        </p:txBody>
      </p:sp>
      <p:sp>
        <p:nvSpPr>
          <p:cNvPr id="5" name="TextBox 4"/>
          <p:cNvSpPr txBox="1"/>
          <p:nvPr/>
        </p:nvSpPr>
        <p:spPr>
          <a:xfrm>
            <a:off x="638268" y="2781722"/>
            <a:ext cx="7822958" cy="2462213"/>
          </a:xfrm>
          <a:prstGeom prst="rect">
            <a:avLst/>
          </a:prstGeom>
          <a:noFill/>
        </p:spPr>
        <p:txBody>
          <a:bodyPr wrap="square" rtlCol="0">
            <a:spAutoFit/>
          </a:bodyPr>
          <a:lstStyle/>
          <a:p>
            <a:pPr algn="ctr"/>
            <a:endParaRPr lang="en-GB" sz="2200" b="1" dirty="0"/>
          </a:p>
          <a:p>
            <a:pPr algn="ctr">
              <a:buFont typeface="Arial" pitchFamily="34" charset="0"/>
              <a:buChar char="•"/>
            </a:pPr>
            <a:r>
              <a:rPr lang="en-GB" sz="2200" b="1" dirty="0"/>
              <a:t>As the poem progresses, it becomes evident that </a:t>
            </a:r>
            <a:r>
              <a:rPr lang="en-GB" sz="2200" b="1" dirty="0" err="1"/>
              <a:t>Agard</a:t>
            </a:r>
            <a:r>
              <a:rPr lang="en-GB" sz="2200" b="1" dirty="0"/>
              <a:t> has been forced to follow a British curriculum biased towards whites in particular, British whites – meaning that he has been forced to learn about mythological and nursery rhyme characters rather than living black people from the past.</a:t>
            </a:r>
          </a:p>
          <a:p>
            <a:pPr algn="ctr"/>
            <a:endParaRPr lang="en-GB" sz="22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38" y="-17726"/>
            <a:ext cx="8231029" cy="1143264"/>
          </a:xfrm>
        </p:spPr>
        <p:txBody>
          <a:bodyPr>
            <a:normAutofit fontScale="90000"/>
          </a:bodyPr>
          <a:lstStyle/>
          <a:p>
            <a:r>
              <a:rPr lang="en-GB" dirty="0" smtClean="0"/>
              <a:t>Who are the people that he wants to learn about?</a:t>
            </a:r>
            <a:endParaRPr lang="en-GB" dirty="0"/>
          </a:p>
        </p:txBody>
      </p:sp>
      <p:pic>
        <p:nvPicPr>
          <p:cNvPr id="16" name="Picture 1"/>
          <p:cNvPicPr>
            <a:picLocks noChangeAspect="1" noChangeArrowheads="1"/>
          </p:cNvPicPr>
          <p:nvPr/>
        </p:nvPicPr>
        <p:blipFill>
          <a:blip r:embed="rId2" cstate="print"/>
          <a:srcRect/>
          <a:stretch>
            <a:fillRect/>
          </a:stretch>
        </p:blipFill>
        <p:spPr bwMode="auto">
          <a:xfrm>
            <a:off x="5436890" y="5157986"/>
            <a:ext cx="1261270" cy="1557586"/>
          </a:xfrm>
          <a:prstGeom prst="rect">
            <a:avLst/>
          </a:prstGeom>
          <a:noFill/>
          <a:ln w="9525">
            <a:solidFill>
              <a:schemeClr val="tx1"/>
            </a:solidFill>
            <a:miter lim="800000"/>
            <a:headEnd/>
            <a:tailEnd/>
          </a:ln>
        </p:spPr>
      </p:pic>
      <p:sp>
        <p:nvSpPr>
          <p:cNvPr id="17" name="TextBox 16"/>
          <p:cNvSpPr txBox="1"/>
          <p:nvPr/>
        </p:nvSpPr>
        <p:spPr>
          <a:xfrm>
            <a:off x="6949058" y="5229994"/>
            <a:ext cx="1919482" cy="1323439"/>
          </a:xfrm>
          <a:prstGeom prst="rect">
            <a:avLst/>
          </a:prstGeom>
          <a:solidFill>
            <a:schemeClr val="bg1">
              <a:lumMod val="85000"/>
            </a:schemeClr>
          </a:solidFill>
          <a:ln>
            <a:solidFill>
              <a:schemeClr val="tx1"/>
            </a:solidFill>
          </a:ln>
        </p:spPr>
        <p:txBody>
          <a:bodyPr wrap="square" rtlCol="0">
            <a:spAutoFit/>
          </a:bodyPr>
          <a:lstStyle/>
          <a:p>
            <a:r>
              <a:rPr lang="en-GB" sz="1600" b="1" u="sng" dirty="0" smtClean="0">
                <a:solidFill>
                  <a:srgbClr val="FF0000"/>
                </a:solidFill>
              </a:rPr>
              <a:t>Toussaint </a:t>
            </a:r>
            <a:r>
              <a:rPr lang="en-GB" sz="1600" b="1" u="sng" dirty="0" err="1" smtClean="0">
                <a:solidFill>
                  <a:srgbClr val="FF0000"/>
                </a:solidFill>
              </a:rPr>
              <a:t>L’Ouverture</a:t>
            </a:r>
            <a:r>
              <a:rPr lang="en-GB" sz="1600" b="1" u="sng" dirty="0" smtClean="0">
                <a:solidFill>
                  <a:srgbClr val="FF0000"/>
                </a:solidFill>
              </a:rPr>
              <a:t> </a:t>
            </a:r>
            <a:r>
              <a:rPr lang="en-GB" sz="1600" dirty="0" smtClean="0"/>
              <a:t>– ruler who led slaves to victory in the Haitian revolution</a:t>
            </a:r>
            <a:endParaRPr lang="en-GB" sz="1600" b="1" dirty="0"/>
          </a:p>
        </p:txBody>
      </p:sp>
      <p:pic>
        <p:nvPicPr>
          <p:cNvPr id="18" name="Picture 2"/>
          <p:cNvPicPr>
            <a:picLocks noChangeAspect="1" noChangeArrowheads="1"/>
          </p:cNvPicPr>
          <p:nvPr/>
        </p:nvPicPr>
        <p:blipFill>
          <a:blip r:embed="rId3" cstate="print"/>
          <a:srcRect/>
          <a:stretch>
            <a:fillRect/>
          </a:stretch>
        </p:blipFill>
        <p:spPr bwMode="auto">
          <a:xfrm>
            <a:off x="324322" y="1053530"/>
            <a:ext cx="1249783" cy="1785950"/>
          </a:xfrm>
          <a:prstGeom prst="rect">
            <a:avLst/>
          </a:prstGeom>
          <a:noFill/>
          <a:ln w="9525">
            <a:solidFill>
              <a:schemeClr val="tx1"/>
            </a:solidFill>
            <a:miter lim="800000"/>
            <a:headEnd/>
            <a:tailEnd/>
          </a:ln>
        </p:spPr>
      </p:pic>
      <p:sp>
        <p:nvSpPr>
          <p:cNvPr id="19" name="Rectangle 3"/>
          <p:cNvSpPr>
            <a:spLocks noChangeArrowheads="1"/>
          </p:cNvSpPr>
          <p:nvPr/>
        </p:nvSpPr>
        <p:spPr bwMode="auto">
          <a:xfrm>
            <a:off x="1836490" y="1002428"/>
            <a:ext cx="1571636" cy="2062103"/>
          </a:xfrm>
          <a:prstGeom prst="rect">
            <a:avLst/>
          </a:prstGeom>
          <a:solidFill>
            <a:schemeClr val="bg1">
              <a:lumMod val="85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FF0000"/>
                </a:solidFill>
                <a:effectLst/>
                <a:ea typeface="Times New Roman" pitchFamily="18" charset="0"/>
                <a:cs typeface="Times New Roman" pitchFamily="18" charset="0"/>
              </a:rPr>
              <a:t>Nanny de Maroon </a:t>
            </a:r>
            <a:r>
              <a:rPr kumimoji="0" lang="en-GB" sz="1600" b="0" i="0" u="none" strike="noStrike" cap="none" normalizeH="0" baseline="0" dirty="0" smtClean="0">
                <a:ln>
                  <a:noFill/>
                </a:ln>
                <a:solidFill>
                  <a:schemeClr val="tx1"/>
                </a:solidFill>
                <a:effectLst/>
                <a:ea typeface="Times New Roman" pitchFamily="18" charset="0"/>
                <a:cs typeface="Times New Roman" pitchFamily="18" charset="0"/>
              </a:rPr>
              <a:t>– leader of Maroons who led Jamaican resistance against the British</a:t>
            </a:r>
            <a:endParaRPr kumimoji="0" lang="en-GB" sz="1600" b="0" i="0" u="none" strike="noStrike" cap="none" normalizeH="0" baseline="0" dirty="0" smtClean="0">
              <a:ln>
                <a:noFill/>
              </a:ln>
              <a:solidFill>
                <a:schemeClr val="tx1"/>
              </a:solidFill>
              <a:effectLst/>
            </a:endParaRPr>
          </a:p>
        </p:txBody>
      </p:sp>
      <p:pic>
        <p:nvPicPr>
          <p:cNvPr id="20" name="Picture 4"/>
          <p:cNvPicPr>
            <a:picLocks noChangeAspect="1" noChangeArrowheads="1"/>
          </p:cNvPicPr>
          <p:nvPr/>
        </p:nvPicPr>
        <p:blipFill>
          <a:blip r:embed="rId4" cstate="print"/>
          <a:srcRect/>
          <a:stretch>
            <a:fillRect/>
          </a:stretch>
        </p:blipFill>
        <p:spPr bwMode="auto">
          <a:xfrm>
            <a:off x="5868938" y="981522"/>
            <a:ext cx="1285884" cy="1785950"/>
          </a:xfrm>
          <a:prstGeom prst="rect">
            <a:avLst/>
          </a:prstGeom>
          <a:noFill/>
          <a:ln w="9525">
            <a:solidFill>
              <a:schemeClr val="tx1"/>
            </a:solidFill>
            <a:miter lim="800000"/>
            <a:headEnd/>
            <a:tailEnd/>
          </a:ln>
        </p:spPr>
      </p:pic>
      <p:sp>
        <p:nvSpPr>
          <p:cNvPr id="21" name="Rectangle 5"/>
          <p:cNvSpPr>
            <a:spLocks noChangeArrowheads="1"/>
          </p:cNvSpPr>
          <p:nvPr/>
        </p:nvSpPr>
        <p:spPr bwMode="auto">
          <a:xfrm>
            <a:off x="7381106" y="981522"/>
            <a:ext cx="1428760" cy="1815882"/>
          </a:xfrm>
          <a:prstGeom prst="rect">
            <a:avLst/>
          </a:prstGeom>
          <a:solidFill>
            <a:schemeClr val="bg1">
              <a:lumMod val="85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FF0000"/>
                </a:solidFill>
                <a:effectLst/>
                <a:ea typeface="Times New Roman" pitchFamily="18" charset="0"/>
                <a:cs typeface="Times New Roman" pitchFamily="18" charset="0"/>
              </a:rPr>
              <a:t>Lord Nelson </a:t>
            </a:r>
            <a:r>
              <a:rPr kumimoji="0" lang="en-GB" sz="1600" b="0" i="0" u="none" strike="noStrike" cap="none" normalizeH="0" baseline="0" dirty="0" smtClean="0">
                <a:ln>
                  <a:noFill/>
                </a:ln>
                <a:solidFill>
                  <a:schemeClr val="tx1"/>
                </a:solidFill>
                <a:effectLst/>
                <a:ea typeface="Times New Roman" pitchFamily="18" charset="0"/>
                <a:cs typeface="Times New Roman" pitchFamily="18" charset="0"/>
              </a:rPr>
              <a:t>– officer in the Royal Navy who died during the Battle of Trafalgar</a:t>
            </a:r>
            <a:endParaRPr kumimoji="0" lang="en-GB" sz="1600" b="0" i="0" u="none" strike="noStrike" cap="none" normalizeH="0" baseline="0" dirty="0" smtClean="0">
              <a:ln>
                <a:noFill/>
              </a:ln>
              <a:solidFill>
                <a:schemeClr val="tx1"/>
              </a:solidFill>
              <a:effectLst/>
            </a:endParaRPr>
          </a:p>
        </p:txBody>
      </p:sp>
      <p:pic>
        <p:nvPicPr>
          <p:cNvPr id="22" name="Picture 6"/>
          <p:cNvPicPr>
            <a:picLocks noChangeAspect="1" noChangeArrowheads="1"/>
          </p:cNvPicPr>
          <p:nvPr/>
        </p:nvPicPr>
        <p:blipFill>
          <a:blip r:embed="rId5" cstate="print"/>
          <a:srcRect/>
          <a:stretch>
            <a:fillRect/>
          </a:stretch>
        </p:blipFill>
        <p:spPr bwMode="auto">
          <a:xfrm flipH="1">
            <a:off x="396330" y="3357786"/>
            <a:ext cx="2097308" cy="1857388"/>
          </a:xfrm>
          <a:prstGeom prst="rect">
            <a:avLst/>
          </a:prstGeom>
          <a:noFill/>
          <a:ln w="9525">
            <a:solidFill>
              <a:schemeClr val="tx1"/>
            </a:solidFill>
            <a:miter lim="800000"/>
            <a:headEnd/>
            <a:tailEnd/>
          </a:ln>
        </p:spPr>
      </p:pic>
      <p:sp>
        <p:nvSpPr>
          <p:cNvPr id="23" name="Rectangle 7"/>
          <p:cNvSpPr>
            <a:spLocks noChangeArrowheads="1"/>
          </p:cNvSpPr>
          <p:nvPr/>
        </p:nvSpPr>
        <p:spPr bwMode="auto">
          <a:xfrm>
            <a:off x="2628578" y="3285778"/>
            <a:ext cx="1071570" cy="1872354"/>
          </a:xfrm>
          <a:prstGeom prst="rect">
            <a:avLst/>
          </a:prstGeom>
          <a:solidFill>
            <a:schemeClr val="bg1">
              <a:lumMod val="85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err="1" smtClean="0">
                <a:ln>
                  <a:noFill/>
                </a:ln>
                <a:solidFill>
                  <a:srgbClr val="FF0000"/>
                </a:solidFill>
                <a:effectLst/>
                <a:ea typeface="Times New Roman" pitchFamily="18" charset="0"/>
                <a:cs typeface="Times New Roman" pitchFamily="18" charset="0"/>
              </a:rPr>
              <a:t>Shaka</a:t>
            </a:r>
            <a:r>
              <a:rPr kumimoji="0" lang="en-GB" sz="1600" b="0" i="0" u="none" strike="noStrike" cap="none" normalizeH="0" baseline="0" dirty="0" smtClean="0">
                <a:ln>
                  <a:noFill/>
                </a:ln>
                <a:solidFill>
                  <a:schemeClr val="tx1"/>
                </a:solidFill>
                <a:effectLst/>
                <a:ea typeface="Times New Roman" pitchFamily="18" charset="0"/>
                <a:cs typeface="Times New Roman" pitchFamily="18" charset="0"/>
              </a:rPr>
              <a:t> – influential Zulu leader and warrior</a:t>
            </a:r>
          </a:p>
          <a:p>
            <a:pPr marL="0" marR="0" lvl="0" indent="0" algn="l" defTabSz="914400" rtl="0" eaLnBrk="1" fontAlgn="base" latinLnBrk="0" hangingPunct="1">
              <a:lnSpc>
                <a:spcPct val="100000"/>
              </a:lnSpc>
              <a:spcBef>
                <a:spcPct val="0"/>
              </a:spcBef>
              <a:spcAft>
                <a:spcPct val="0"/>
              </a:spcAft>
              <a:buClrTx/>
              <a:buSzTx/>
              <a:buFontTx/>
              <a:buNone/>
              <a:tabLst/>
            </a:pPr>
            <a:endParaRPr lang="en-GB" sz="1600" dirty="0" smtClean="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endParaRPr>
          </a:p>
        </p:txBody>
      </p:sp>
      <p:pic>
        <p:nvPicPr>
          <p:cNvPr id="24" name="Picture 8"/>
          <p:cNvPicPr>
            <a:picLocks noChangeAspect="1" noChangeArrowheads="1"/>
          </p:cNvPicPr>
          <p:nvPr/>
        </p:nvPicPr>
        <p:blipFill>
          <a:blip r:embed="rId6" cstate="print"/>
          <a:srcRect/>
          <a:stretch>
            <a:fillRect/>
          </a:stretch>
        </p:blipFill>
        <p:spPr bwMode="auto">
          <a:xfrm>
            <a:off x="5364882" y="3141762"/>
            <a:ext cx="1928826" cy="1857388"/>
          </a:xfrm>
          <a:prstGeom prst="rect">
            <a:avLst/>
          </a:prstGeom>
          <a:noFill/>
          <a:ln w="9525">
            <a:solidFill>
              <a:schemeClr val="tx1"/>
            </a:solidFill>
            <a:miter lim="800000"/>
            <a:headEnd/>
            <a:tailEnd/>
          </a:ln>
        </p:spPr>
      </p:pic>
      <p:sp>
        <p:nvSpPr>
          <p:cNvPr id="25" name="Rectangle 9"/>
          <p:cNvSpPr>
            <a:spLocks noChangeArrowheads="1"/>
          </p:cNvSpPr>
          <p:nvPr/>
        </p:nvSpPr>
        <p:spPr bwMode="auto">
          <a:xfrm>
            <a:off x="7453114" y="3141762"/>
            <a:ext cx="1428760" cy="1857388"/>
          </a:xfrm>
          <a:prstGeom prst="rect">
            <a:avLst/>
          </a:prstGeom>
          <a:solidFill>
            <a:schemeClr val="bg1">
              <a:lumMod val="85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err="1" smtClean="0">
                <a:ln>
                  <a:noFill/>
                </a:ln>
                <a:solidFill>
                  <a:srgbClr val="FF0000"/>
                </a:solidFill>
                <a:effectLst/>
                <a:ea typeface="Times New Roman" pitchFamily="18" charset="0"/>
                <a:cs typeface="Times New Roman" pitchFamily="18" charset="0"/>
              </a:rPr>
              <a:t>Caribs</a:t>
            </a:r>
            <a:r>
              <a:rPr kumimoji="0" lang="en-GB" sz="1600" b="1" i="0" u="sng" strike="noStrike" cap="none" normalizeH="0" baseline="0" dirty="0" smtClean="0">
                <a:ln>
                  <a:noFill/>
                </a:ln>
                <a:solidFill>
                  <a:srgbClr val="FF0000"/>
                </a:solidFill>
                <a:effectLst/>
                <a:ea typeface="Times New Roman" pitchFamily="18" charset="0"/>
                <a:cs typeface="Times New Roman" pitchFamily="18" charset="0"/>
              </a:rPr>
              <a:t> and </a:t>
            </a:r>
            <a:r>
              <a:rPr kumimoji="0" lang="en-GB" sz="1600" b="1" i="0" u="sng" strike="noStrike" cap="none" normalizeH="0" baseline="0" dirty="0" err="1" smtClean="0">
                <a:ln>
                  <a:noFill/>
                </a:ln>
                <a:solidFill>
                  <a:srgbClr val="FF0000"/>
                </a:solidFill>
                <a:effectLst/>
                <a:ea typeface="Times New Roman" pitchFamily="18" charset="0"/>
                <a:cs typeface="Times New Roman" pitchFamily="18" charset="0"/>
              </a:rPr>
              <a:t>Arawaks</a:t>
            </a:r>
            <a:r>
              <a:rPr kumimoji="0" lang="en-GB" sz="1600" b="1" i="0" u="sng" strike="noStrike" cap="none" normalizeH="0" baseline="0" dirty="0" smtClean="0">
                <a:ln>
                  <a:noFill/>
                </a:ln>
                <a:solidFill>
                  <a:srgbClr val="FF0000"/>
                </a:solidFill>
                <a:effectLst/>
                <a:ea typeface="Times New Roman" pitchFamily="18" charset="0"/>
                <a:cs typeface="Times New Roman" pitchFamily="18" charset="0"/>
              </a:rPr>
              <a:t> – </a:t>
            </a:r>
            <a:r>
              <a:rPr kumimoji="0" lang="en-GB" sz="1600" b="0" i="0" u="none" strike="noStrike" cap="none" normalizeH="0" baseline="0" dirty="0" smtClean="0">
                <a:ln>
                  <a:noFill/>
                </a:ln>
                <a:solidFill>
                  <a:schemeClr val="tx1"/>
                </a:solidFill>
                <a:effectLst/>
                <a:ea typeface="Times New Roman" pitchFamily="18" charset="0"/>
                <a:cs typeface="Times New Roman" pitchFamily="18" charset="0"/>
              </a:rPr>
              <a:t>Caribbean people whose island were invaded by Europeans</a:t>
            </a:r>
            <a:endParaRPr kumimoji="0" lang="en-GB" sz="1600" b="0" i="0" u="none" strike="noStrike" cap="none" normalizeH="0" baseline="0" dirty="0" smtClean="0">
              <a:ln>
                <a:noFill/>
              </a:ln>
              <a:solidFill>
                <a:schemeClr val="tx1"/>
              </a:solidFill>
              <a:effectLst/>
            </a:endParaRPr>
          </a:p>
        </p:txBody>
      </p:sp>
      <p:pic>
        <p:nvPicPr>
          <p:cNvPr id="26" name="Picture 10"/>
          <p:cNvPicPr>
            <a:picLocks noChangeAspect="1" noChangeArrowheads="1"/>
          </p:cNvPicPr>
          <p:nvPr/>
        </p:nvPicPr>
        <p:blipFill>
          <a:blip r:embed="rId7" cstate="print"/>
          <a:srcRect/>
          <a:stretch>
            <a:fillRect/>
          </a:stretch>
        </p:blipFill>
        <p:spPr bwMode="auto">
          <a:xfrm>
            <a:off x="3852714" y="4812766"/>
            <a:ext cx="1285884" cy="1857388"/>
          </a:xfrm>
          <a:prstGeom prst="rect">
            <a:avLst/>
          </a:prstGeom>
          <a:noFill/>
          <a:ln w="9525">
            <a:solidFill>
              <a:schemeClr val="tx1"/>
            </a:solidFill>
            <a:miter lim="800000"/>
            <a:headEnd/>
            <a:tailEnd/>
          </a:ln>
        </p:spPr>
      </p:pic>
      <p:sp>
        <p:nvSpPr>
          <p:cNvPr id="27" name="Rectangle 11"/>
          <p:cNvSpPr>
            <a:spLocks noChangeArrowheads="1"/>
          </p:cNvSpPr>
          <p:nvPr/>
        </p:nvSpPr>
        <p:spPr bwMode="auto">
          <a:xfrm>
            <a:off x="1404442" y="5446018"/>
            <a:ext cx="2077370" cy="1077218"/>
          </a:xfrm>
          <a:prstGeom prst="rect">
            <a:avLst/>
          </a:prstGeom>
          <a:solidFill>
            <a:schemeClr val="bg1">
              <a:lumMod val="85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FF0000"/>
                </a:solidFill>
                <a:effectLst/>
                <a:ea typeface="Times New Roman" pitchFamily="18" charset="0"/>
                <a:cs typeface="Times New Roman" pitchFamily="18" charset="0"/>
              </a:rPr>
              <a:t>Mary </a:t>
            </a:r>
            <a:r>
              <a:rPr kumimoji="0" lang="en-GB" sz="1600" b="1" i="0" u="sng" strike="noStrike" cap="none" normalizeH="0" baseline="0" dirty="0" err="1" smtClean="0">
                <a:ln>
                  <a:noFill/>
                </a:ln>
                <a:solidFill>
                  <a:srgbClr val="FF0000"/>
                </a:solidFill>
                <a:effectLst/>
                <a:ea typeface="Times New Roman" pitchFamily="18" charset="0"/>
                <a:cs typeface="Times New Roman" pitchFamily="18" charset="0"/>
              </a:rPr>
              <a:t>Seacole</a:t>
            </a:r>
            <a:r>
              <a:rPr kumimoji="0" lang="en-GB" sz="1600" b="1" i="0" u="sng" strike="noStrike" cap="none" normalizeH="0" baseline="0" dirty="0" smtClean="0">
                <a:ln>
                  <a:noFill/>
                </a:ln>
                <a:solidFill>
                  <a:srgbClr val="FF0000"/>
                </a:solidFill>
                <a:effectLst/>
                <a:ea typeface="Times New Roman" pitchFamily="18" charset="0"/>
                <a:cs typeface="Times New Roman" pitchFamily="18" charset="0"/>
              </a:rPr>
              <a:t> </a:t>
            </a:r>
            <a:r>
              <a:rPr kumimoji="0" lang="en-GB" sz="1600" b="0" i="0" u="none" strike="noStrike" cap="none" normalizeH="0" baseline="0" dirty="0" smtClean="0">
                <a:ln>
                  <a:noFill/>
                </a:ln>
                <a:solidFill>
                  <a:schemeClr val="tx1"/>
                </a:solidFill>
                <a:effectLst/>
                <a:ea typeface="Times New Roman" pitchFamily="18" charset="0"/>
                <a:cs typeface="Times New Roman" pitchFamily="18" charset="0"/>
              </a:rPr>
              <a:t>– Jamaican nurse who helped to heal the sick in the Crimean War</a:t>
            </a:r>
            <a:endParaRPr kumimoji="0" lang="en-GB" sz="1600" b="0" i="0" u="none" strike="noStrike" cap="none" normalizeH="0" baseline="0" dirty="0" smtClean="0">
              <a:ln>
                <a:noFill/>
              </a:ln>
              <a:solidFill>
                <a:schemeClr val="tx1"/>
              </a:solidFill>
              <a:effectLs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5"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322" y="621482"/>
            <a:ext cx="5957614" cy="1938992"/>
          </a:xfrm>
          <a:prstGeom prst="rect">
            <a:avLst/>
          </a:prstGeom>
        </p:spPr>
        <p:txBody>
          <a:bodyPr wrap="square">
            <a:spAutoFit/>
          </a:bodyPr>
          <a:lstStyle/>
          <a:p>
            <a:r>
              <a:rPr lang="en-GB" sz="4000" dirty="0"/>
              <a:t>Dem tell me</a:t>
            </a:r>
          </a:p>
          <a:p>
            <a:r>
              <a:rPr lang="en-GB" sz="4000" dirty="0"/>
              <a:t>Dem tell me</a:t>
            </a:r>
          </a:p>
          <a:p>
            <a:r>
              <a:rPr lang="en-GB" sz="4000" dirty="0" err="1"/>
              <a:t>Wha</a:t>
            </a:r>
            <a:r>
              <a:rPr lang="en-GB" sz="4000" dirty="0"/>
              <a:t> </a:t>
            </a:r>
            <a:r>
              <a:rPr lang="en-GB" sz="4000" dirty="0" err="1">
                <a:solidFill>
                  <a:srgbClr val="FF0000"/>
                </a:solidFill>
              </a:rPr>
              <a:t>dem</a:t>
            </a:r>
            <a:r>
              <a:rPr lang="en-GB" sz="4000" dirty="0"/>
              <a:t> want to </a:t>
            </a:r>
            <a:r>
              <a:rPr lang="en-GB" sz="4000" dirty="0">
                <a:solidFill>
                  <a:srgbClr val="002060"/>
                </a:solidFill>
              </a:rPr>
              <a:t>tell</a:t>
            </a:r>
            <a:r>
              <a:rPr lang="en-GB" sz="4000" dirty="0"/>
              <a:t> me</a:t>
            </a:r>
          </a:p>
        </p:txBody>
      </p:sp>
      <p:sp>
        <p:nvSpPr>
          <p:cNvPr id="5" name="Right Brace 4"/>
          <p:cNvSpPr/>
          <p:nvPr/>
        </p:nvSpPr>
        <p:spPr>
          <a:xfrm>
            <a:off x="5364882" y="621482"/>
            <a:ext cx="1224136" cy="1800200"/>
          </a:xfrm>
          <a:prstGeom prst="rightBrace">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38100">
                <a:solidFill>
                  <a:schemeClr val="tx1"/>
                </a:solidFill>
              </a:ln>
            </a:endParaRPr>
          </a:p>
        </p:txBody>
      </p:sp>
      <p:sp>
        <p:nvSpPr>
          <p:cNvPr id="6" name="TextBox 5"/>
          <p:cNvSpPr txBox="1"/>
          <p:nvPr/>
        </p:nvSpPr>
        <p:spPr>
          <a:xfrm>
            <a:off x="6733034" y="765498"/>
            <a:ext cx="2160240" cy="1477328"/>
          </a:xfrm>
          <a:prstGeom prst="rect">
            <a:avLst/>
          </a:prstGeom>
          <a:noFill/>
        </p:spPr>
        <p:txBody>
          <a:bodyPr wrap="square" rtlCol="0">
            <a:spAutoFit/>
          </a:bodyPr>
          <a:lstStyle/>
          <a:p>
            <a:r>
              <a:rPr lang="en-GB" dirty="0" smtClean="0"/>
              <a:t>Rhythmic in repetition . The short lines call attention immediately in accusatory tone.</a:t>
            </a:r>
            <a:endParaRPr lang="en-GB" dirty="0"/>
          </a:p>
        </p:txBody>
      </p:sp>
      <p:sp>
        <p:nvSpPr>
          <p:cNvPr id="10" name="Rectangle 9"/>
          <p:cNvSpPr/>
          <p:nvPr/>
        </p:nvSpPr>
        <p:spPr>
          <a:xfrm>
            <a:off x="3924722" y="3069754"/>
            <a:ext cx="2232248"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Emphasising separateness of the British Education system from himself</a:t>
            </a:r>
            <a:endParaRPr lang="en-GB" dirty="0"/>
          </a:p>
        </p:txBody>
      </p:sp>
      <p:cxnSp>
        <p:nvCxnSpPr>
          <p:cNvPr id="12" name="Straight Arrow Connector 11"/>
          <p:cNvCxnSpPr/>
          <p:nvPr/>
        </p:nvCxnSpPr>
        <p:spPr>
          <a:xfrm flipV="1">
            <a:off x="4284762" y="2421682"/>
            <a:ext cx="216024" cy="6480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836490" y="2349674"/>
            <a:ext cx="216024" cy="6480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68338" y="3069754"/>
            <a:ext cx="2232248" cy="15841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Caribbean Creole used. Links narrator’s voice to his identity.</a:t>
            </a:r>
            <a:endParaRPr lang="en-GB" dirty="0"/>
          </a:p>
        </p:txBody>
      </p:sp>
      <p:sp>
        <p:nvSpPr>
          <p:cNvPr id="9" name="TextBox 8"/>
          <p:cNvSpPr txBox="1"/>
          <p:nvPr/>
        </p:nvSpPr>
        <p:spPr>
          <a:xfrm>
            <a:off x="4559888" y="4742775"/>
            <a:ext cx="4212468" cy="2431435"/>
          </a:xfrm>
          <a:prstGeom prst="rect">
            <a:avLst/>
          </a:prstGeom>
          <a:noFill/>
        </p:spPr>
        <p:txBody>
          <a:bodyPr wrap="square" rtlCol="0">
            <a:spAutoFit/>
          </a:bodyPr>
          <a:lstStyle/>
          <a:p>
            <a:r>
              <a:rPr lang="en-GB" sz="2000" b="1" u="sng" dirty="0" smtClean="0">
                <a:solidFill>
                  <a:srgbClr val="FF0000"/>
                </a:solidFill>
              </a:rPr>
              <a:t>Accusatory Tone -  </a:t>
            </a:r>
            <a:r>
              <a:rPr lang="en-GB" sz="2000" dirty="0" smtClean="0"/>
              <a:t>the tone in which the narrator uses suggests blame or criticism towards what history he was taught and those he was taught by.</a:t>
            </a:r>
          </a:p>
          <a:p>
            <a:endParaRPr lang="en-GB" dirty="0" smtClean="0"/>
          </a:p>
          <a:p>
            <a:endParaRPr lang="en-GB" dirty="0" smtClean="0"/>
          </a:p>
          <a:p>
            <a:endParaRPr lang="en-GB" dirty="0" smtClean="0"/>
          </a:p>
          <a:p>
            <a:r>
              <a:rPr lang="en-GB" dirty="0" smtClean="0"/>
              <a:t> </a:t>
            </a:r>
            <a:endParaRPr lang="en-GB"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10" grpId="0" animBg="1"/>
      <p:bldP spid="14"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314" y="189434"/>
            <a:ext cx="6120680" cy="954107"/>
          </a:xfrm>
          <a:prstGeom prst="rect">
            <a:avLst/>
          </a:prstGeom>
        </p:spPr>
        <p:txBody>
          <a:bodyPr wrap="square">
            <a:spAutoFit/>
          </a:bodyPr>
          <a:lstStyle/>
          <a:p>
            <a:r>
              <a:rPr lang="en-GB" sz="2800" dirty="0" smtClean="0"/>
              <a:t>Bandage up me eye with me own </a:t>
            </a:r>
            <a:r>
              <a:rPr lang="en-GB" sz="2800" dirty="0" smtClean="0">
                <a:solidFill>
                  <a:schemeClr val="accent5">
                    <a:lumMod val="40000"/>
                    <a:lumOff val="60000"/>
                  </a:schemeClr>
                </a:solidFill>
              </a:rPr>
              <a:t>history</a:t>
            </a:r>
          </a:p>
          <a:p>
            <a:r>
              <a:rPr lang="en-GB" sz="2800" dirty="0" smtClean="0">
                <a:solidFill>
                  <a:srgbClr val="FFFF00"/>
                </a:solidFill>
              </a:rPr>
              <a:t>Blind me </a:t>
            </a:r>
            <a:r>
              <a:rPr lang="en-GB" sz="2800" dirty="0" smtClean="0"/>
              <a:t>to me own </a:t>
            </a:r>
            <a:r>
              <a:rPr lang="en-GB" sz="2800" dirty="0" smtClean="0">
                <a:solidFill>
                  <a:schemeClr val="accent5">
                    <a:lumMod val="40000"/>
                    <a:lumOff val="60000"/>
                  </a:schemeClr>
                </a:solidFill>
              </a:rPr>
              <a:t>identity</a:t>
            </a:r>
            <a:endParaRPr lang="en-GB" sz="2800" dirty="0">
              <a:solidFill>
                <a:schemeClr val="accent5">
                  <a:lumMod val="40000"/>
                  <a:lumOff val="60000"/>
                </a:schemeClr>
              </a:solidFill>
            </a:endParaRPr>
          </a:p>
        </p:txBody>
      </p:sp>
      <p:sp>
        <p:nvSpPr>
          <p:cNvPr id="5" name="Right Brace 4"/>
          <p:cNvSpPr/>
          <p:nvPr/>
        </p:nvSpPr>
        <p:spPr>
          <a:xfrm>
            <a:off x="6012954" y="261442"/>
            <a:ext cx="792088" cy="792088"/>
          </a:xfrm>
          <a:prstGeom prst="rightBrace">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6661026" y="131942"/>
            <a:ext cx="2340546" cy="1569660"/>
          </a:xfrm>
          <a:prstGeom prst="rect">
            <a:avLst/>
          </a:prstGeom>
          <a:solidFill>
            <a:srgbClr val="FFC000"/>
          </a:solidFill>
        </p:spPr>
        <p:txBody>
          <a:bodyPr wrap="square" rtlCol="0">
            <a:spAutoFit/>
          </a:bodyPr>
          <a:lstStyle/>
          <a:p>
            <a:r>
              <a:rPr lang="en-GB" sz="2400" dirty="0" smtClean="0"/>
              <a:t>Accusatory tone gains intensity with longer , rhythmic lines.</a:t>
            </a:r>
            <a:endParaRPr lang="en-GB" sz="2400" dirty="0"/>
          </a:p>
        </p:txBody>
      </p:sp>
      <p:cxnSp>
        <p:nvCxnSpPr>
          <p:cNvPr id="8" name="Straight Arrow Connector 7"/>
          <p:cNvCxnSpPr/>
          <p:nvPr/>
        </p:nvCxnSpPr>
        <p:spPr>
          <a:xfrm flipV="1">
            <a:off x="900386" y="1053530"/>
            <a:ext cx="216024"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96330" y="1773610"/>
            <a:ext cx="1872208" cy="144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Metaphor used for not allowing him to see his own history – sense of self.</a:t>
            </a:r>
            <a:endParaRPr lang="en-GB" dirty="0">
              <a:solidFill>
                <a:schemeClr val="tx1"/>
              </a:solidFill>
            </a:endParaRPr>
          </a:p>
        </p:txBody>
      </p:sp>
      <p:sp>
        <p:nvSpPr>
          <p:cNvPr id="12" name="Rectangle 11"/>
          <p:cNvSpPr/>
          <p:nvPr/>
        </p:nvSpPr>
        <p:spPr>
          <a:xfrm>
            <a:off x="3996730" y="1773610"/>
            <a:ext cx="1800200" cy="17281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The repeated phrasing shows that personal identity and history/heritage are connected.</a:t>
            </a:r>
            <a:endParaRPr lang="en-GB" dirty="0">
              <a:solidFill>
                <a:schemeClr val="tx1"/>
              </a:solidFill>
            </a:endParaRPr>
          </a:p>
        </p:txBody>
      </p:sp>
      <p:cxnSp>
        <p:nvCxnSpPr>
          <p:cNvPr id="14" name="Straight Arrow Connector 13"/>
          <p:cNvCxnSpPr/>
          <p:nvPr/>
        </p:nvCxnSpPr>
        <p:spPr>
          <a:xfrm flipV="1">
            <a:off x="5364882" y="628849"/>
            <a:ext cx="0" cy="11447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0"/>
          </p:cNvCxnSpPr>
          <p:nvPr/>
        </p:nvCxnSpPr>
        <p:spPr>
          <a:xfrm flipH="1" flipV="1">
            <a:off x="4500786" y="909514"/>
            <a:ext cx="396044" cy="864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4322" y="4005858"/>
            <a:ext cx="6768752" cy="1815882"/>
          </a:xfrm>
          <a:prstGeom prst="rect">
            <a:avLst/>
          </a:prstGeom>
        </p:spPr>
        <p:txBody>
          <a:bodyPr wrap="square">
            <a:spAutoFit/>
          </a:bodyPr>
          <a:lstStyle/>
          <a:p>
            <a:r>
              <a:rPr lang="en-GB" sz="2800" dirty="0" smtClean="0"/>
              <a:t>Dem tell me bout 1066 and all </a:t>
            </a:r>
            <a:r>
              <a:rPr lang="en-GB" sz="2800" dirty="0" err="1" smtClean="0">
                <a:solidFill>
                  <a:srgbClr val="002060"/>
                </a:solidFill>
              </a:rPr>
              <a:t>dat</a:t>
            </a:r>
            <a:endParaRPr lang="en-GB" sz="2800" dirty="0" smtClean="0">
              <a:solidFill>
                <a:srgbClr val="002060"/>
              </a:solidFill>
            </a:endParaRPr>
          </a:p>
          <a:p>
            <a:r>
              <a:rPr lang="en-GB" sz="2800" dirty="0" err="1" smtClean="0">
                <a:solidFill>
                  <a:srgbClr val="FF0000"/>
                </a:solidFill>
              </a:rPr>
              <a:t>dem</a:t>
            </a:r>
            <a:r>
              <a:rPr lang="en-GB" sz="2800" dirty="0" smtClean="0">
                <a:solidFill>
                  <a:srgbClr val="FF0000"/>
                </a:solidFill>
              </a:rPr>
              <a:t> tell me bout Dick Whittington and he cat</a:t>
            </a:r>
          </a:p>
          <a:p>
            <a:r>
              <a:rPr lang="en-GB" sz="2800" dirty="0" smtClean="0"/>
              <a:t>But Toussaint </a:t>
            </a:r>
            <a:r>
              <a:rPr lang="en-GB" sz="2800" dirty="0" err="1" smtClean="0"/>
              <a:t>L’Ouverture</a:t>
            </a:r>
            <a:endParaRPr lang="en-GB" sz="2800" dirty="0" smtClean="0"/>
          </a:p>
          <a:p>
            <a:r>
              <a:rPr lang="en-GB" sz="2800" dirty="0" smtClean="0"/>
              <a:t>no </a:t>
            </a:r>
            <a:r>
              <a:rPr lang="en-GB" sz="2800" dirty="0" err="1" smtClean="0"/>
              <a:t>dem</a:t>
            </a:r>
            <a:r>
              <a:rPr lang="en-GB" sz="2800" dirty="0" smtClean="0"/>
              <a:t> never tell me bout </a:t>
            </a:r>
            <a:r>
              <a:rPr lang="en-GB" sz="2800" dirty="0" err="1" smtClean="0"/>
              <a:t>dat</a:t>
            </a:r>
            <a:endParaRPr lang="en-GB" sz="2800" dirty="0"/>
          </a:p>
        </p:txBody>
      </p:sp>
      <p:sp>
        <p:nvSpPr>
          <p:cNvPr id="19" name="Rectangle 18"/>
          <p:cNvSpPr/>
          <p:nvPr/>
        </p:nvSpPr>
        <p:spPr>
          <a:xfrm>
            <a:off x="6733034" y="3717826"/>
            <a:ext cx="241255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Dismisses British History – assumes that the reader knows it</a:t>
            </a:r>
            <a:endParaRPr lang="en-GB" dirty="0"/>
          </a:p>
        </p:txBody>
      </p:sp>
      <p:cxnSp>
        <p:nvCxnSpPr>
          <p:cNvPr id="21" name="Straight Arrow Connector 20"/>
          <p:cNvCxnSpPr>
            <a:stCxn id="19" idx="1"/>
          </p:cNvCxnSpPr>
          <p:nvPr/>
        </p:nvCxnSpPr>
        <p:spPr>
          <a:xfrm flipH="1">
            <a:off x="5436890" y="4113870"/>
            <a:ext cx="1296144" cy="1080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084962" y="4896544"/>
            <a:ext cx="2916610" cy="17736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Dick Whittington is a pantomime character this suggests that he is mocking British history calling it ‘trivial’ if we learn about fictional characters.</a:t>
            </a:r>
            <a:endParaRPr lang="en-GB" dirty="0"/>
          </a:p>
        </p:txBody>
      </p:sp>
      <p:cxnSp>
        <p:nvCxnSpPr>
          <p:cNvPr id="24" name="Straight Arrow Connector 23"/>
          <p:cNvCxnSpPr/>
          <p:nvPr/>
        </p:nvCxnSpPr>
        <p:spPr>
          <a:xfrm flipH="1" flipV="1">
            <a:off x="5004842" y="4869954"/>
            <a:ext cx="108012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1" grpId="0" animBg="1"/>
      <p:bldP spid="12" grpId="0" animBg="1"/>
      <p:bldP spid="18" grpId="0"/>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9146" y="333450"/>
            <a:ext cx="4572000" cy="6001643"/>
          </a:xfrm>
          <a:prstGeom prst="rect">
            <a:avLst/>
          </a:prstGeom>
        </p:spPr>
        <p:txBody>
          <a:bodyPr>
            <a:spAutoFit/>
          </a:bodyPr>
          <a:lstStyle/>
          <a:p>
            <a:r>
              <a:rPr lang="en-GB" sz="3200" b="1" i="1" dirty="0" smtClean="0">
                <a:solidFill>
                  <a:srgbClr val="FFFF00"/>
                </a:solidFill>
              </a:rPr>
              <a:t>Toussaint</a:t>
            </a:r>
            <a:endParaRPr lang="en-GB" sz="3200" dirty="0" smtClean="0">
              <a:solidFill>
                <a:srgbClr val="FFFF00"/>
              </a:solidFill>
            </a:endParaRPr>
          </a:p>
          <a:p>
            <a:r>
              <a:rPr lang="en-GB" sz="3200" b="1" i="1" dirty="0" smtClean="0"/>
              <a:t>a slave</a:t>
            </a:r>
            <a:endParaRPr lang="en-GB" sz="3200" dirty="0" smtClean="0"/>
          </a:p>
          <a:p>
            <a:r>
              <a:rPr lang="en-GB" sz="3200" b="1" i="1" dirty="0" smtClean="0"/>
              <a:t>with </a:t>
            </a:r>
            <a:r>
              <a:rPr lang="en-GB" sz="3200" b="1" i="1" dirty="0" smtClean="0">
                <a:solidFill>
                  <a:srgbClr val="FF0000"/>
                </a:solidFill>
              </a:rPr>
              <a:t>vision</a:t>
            </a:r>
            <a:endParaRPr lang="en-GB" sz="3200" dirty="0" smtClean="0">
              <a:solidFill>
                <a:srgbClr val="FF0000"/>
              </a:solidFill>
            </a:endParaRPr>
          </a:p>
          <a:p>
            <a:r>
              <a:rPr lang="en-GB" sz="3200" b="1" i="1" dirty="0" smtClean="0"/>
              <a:t>lick back</a:t>
            </a:r>
            <a:endParaRPr lang="en-GB" sz="3200" dirty="0" smtClean="0"/>
          </a:p>
          <a:p>
            <a:r>
              <a:rPr lang="en-GB" sz="3200" b="1" i="1" dirty="0" smtClean="0">
                <a:solidFill>
                  <a:schemeClr val="accent5">
                    <a:lumMod val="50000"/>
                  </a:schemeClr>
                </a:solidFill>
              </a:rPr>
              <a:t>Napoleon</a:t>
            </a:r>
            <a:endParaRPr lang="en-GB" sz="3200" dirty="0" smtClean="0">
              <a:solidFill>
                <a:schemeClr val="accent5">
                  <a:lumMod val="50000"/>
                </a:schemeClr>
              </a:solidFill>
            </a:endParaRPr>
          </a:p>
          <a:p>
            <a:r>
              <a:rPr lang="en-GB" sz="3200" b="1" i="1" dirty="0" smtClean="0">
                <a:solidFill>
                  <a:schemeClr val="accent5">
                    <a:lumMod val="50000"/>
                  </a:schemeClr>
                </a:solidFill>
              </a:rPr>
              <a:t>battalion</a:t>
            </a:r>
            <a:endParaRPr lang="en-GB" sz="3200" dirty="0" smtClean="0">
              <a:solidFill>
                <a:schemeClr val="accent5">
                  <a:lumMod val="50000"/>
                </a:schemeClr>
              </a:solidFill>
            </a:endParaRPr>
          </a:p>
          <a:p>
            <a:r>
              <a:rPr lang="en-GB" sz="3200" b="1" i="1" dirty="0" smtClean="0"/>
              <a:t>and first Black</a:t>
            </a:r>
            <a:endParaRPr lang="en-GB" sz="3200" dirty="0" smtClean="0"/>
          </a:p>
          <a:p>
            <a:r>
              <a:rPr lang="en-GB" sz="3200" b="1" i="1" dirty="0" smtClean="0"/>
              <a:t>Republic born</a:t>
            </a:r>
            <a:endParaRPr lang="en-GB" sz="3200" dirty="0" smtClean="0"/>
          </a:p>
          <a:p>
            <a:r>
              <a:rPr lang="en-GB" sz="3200" b="1" i="1" dirty="0" smtClean="0">
                <a:solidFill>
                  <a:srgbClr val="660066"/>
                </a:solidFill>
              </a:rPr>
              <a:t>Toussaint de thorn</a:t>
            </a:r>
            <a:endParaRPr lang="en-GB" sz="3200" dirty="0" smtClean="0">
              <a:solidFill>
                <a:srgbClr val="660066"/>
              </a:solidFill>
            </a:endParaRPr>
          </a:p>
          <a:p>
            <a:r>
              <a:rPr lang="en-GB" sz="3200" b="1" i="1" dirty="0" smtClean="0"/>
              <a:t>to the French</a:t>
            </a:r>
            <a:endParaRPr lang="en-GB" sz="3200" dirty="0" smtClean="0"/>
          </a:p>
          <a:p>
            <a:r>
              <a:rPr lang="en-GB" sz="3200" b="1" i="1" dirty="0" smtClean="0"/>
              <a:t>Toussaint de </a:t>
            </a:r>
            <a:r>
              <a:rPr lang="en-GB" sz="3200" b="1" i="1" dirty="0" smtClean="0">
                <a:solidFill>
                  <a:srgbClr val="FF0000"/>
                </a:solidFill>
              </a:rPr>
              <a:t>beacon</a:t>
            </a:r>
            <a:endParaRPr lang="en-GB" sz="3200" dirty="0" smtClean="0">
              <a:solidFill>
                <a:srgbClr val="FF0000"/>
              </a:solidFill>
            </a:endParaRPr>
          </a:p>
          <a:p>
            <a:r>
              <a:rPr lang="en-GB" sz="3200" b="1" i="1" dirty="0" smtClean="0"/>
              <a:t>of de Haitian Revolution</a:t>
            </a:r>
            <a:endParaRPr lang="en-GB" sz="3200" dirty="0"/>
          </a:p>
        </p:txBody>
      </p:sp>
      <p:sp>
        <p:nvSpPr>
          <p:cNvPr id="5" name="Rectangle 4"/>
          <p:cNvSpPr/>
          <p:nvPr/>
        </p:nvSpPr>
        <p:spPr>
          <a:xfrm>
            <a:off x="252314" y="144016"/>
            <a:ext cx="2016224" cy="19896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The pace of the piece slows down here and this suggests that he is deviating away from the subject to recall this memory.</a:t>
            </a:r>
            <a:endParaRPr lang="en-GB" dirty="0">
              <a:solidFill>
                <a:schemeClr val="tx1"/>
              </a:solidFill>
            </a:endParaRPr>
          </a:p>
        </p:txBody>
      </p:sp>
      <p:cxnSp>
        <p:nvCxnSpPr>
          <p:cNvPr id="7" name="Straight Arrow Connector 6"/>
          <p:cNvCxnSpPr/>
          <p:nvPr/>
        </p:nvCxnSpPr>
        <p:spPr>
          <a:xfrm>
            <a:off x="2268538" y="549474"/>
            <a:ext cx="1008112" cy="7200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805042" y="1629594"/>
            <a:ext cx="1728192" cy="23042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creates imagery of light and vision which represent knowledge contrast to his blindness to his own history</a:t>
            </a:r>
            <a:endParaRPr lang="en-GB" dirty="0"/>
          </a:p>
        </p:txBody>
      </p:sp>
      <p:cxnSp>
        <p:nvCxnSpPr>
          <p:cNvPr id="11" name="Straight Arrow Connector 10"/>
          <p:cNvCxnSpPr/>
          <p:nvPr/>
        </p:nvCxnSpPr>
        <p:spPr>
          <a:xfrm flipH="1" flipV="1">
            <a:off x="5148858" y="1629594"/>
            <a:ext cx="1656184"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372994" y="3933850"/>
            <a:ext cx="648072" cy="13681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52514" y="4581922"/>
            <a:ext cx="1152128" cy="7920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4322" y="2709714"/>
            <a:ext cx="208823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Strong rhyme and broken syntax show the importance of oral contact</a:t>
            </a:r>
            <a:endParaRPr lang="en-GB" dirty="0"/>
          </a:p>
        </p:txBody>
      </p:sp>
      <p:cxnSp>
        <p:nvCxnSpPr>
          <p:cNvPr id="21" name="Straight Arrow Connector 20"/>
          <p:cNvCxnSpPr/>
          <p:nvPr/>
        </p:nvCxnSpPr>
        <p:spPr>
          <a:xfrm flipV="1">
            <a:off x="2412554" y="2853730"/>
            <a:ext cx="792088"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44016" y="4941962"/>
            <a:ext cx="2340546" cy="170160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Story of Toussaint makes the piece sound like a chant – </a:t>
            </a:r>
            <a:r>
              <a:rPr lang="en-GB" dirty="0" err="1" smtClean="0"/>
              <a:t>chant</a:t>
            </a:r>
            <a:r>
              <a:rPr lang="en-GB" dirty="0" smtClean="0"/>
              <a:t> suggests more than one voice  - it is oratory and plural.</a:t>
            </a:r>
            <a:endParaRPr lang="en-GB"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9"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2394" y="2133650"/>
            <a:ext cx="7813154" cy="1815882"/>
          </a:xfrm>
          <a:prstGeom prst="rect">
            <a:avLst/>
          </a:prstGeom>
        </p:spPr>
        <p:txBody>
          <a:bodyPr wrap="square">
            <a:spAutoFit/>
          </a:bodyPr>
          <a:lstStyle/>
          <a:p>
            <a:r>
              <a:rPr lang="en-GB" sz="2800" dirty="0" smtClean="0"/>
              <a:t>Dem tell me bout de man who discover de balloon</a:t>
            </a:r>
          </a:p>
          <a:p>
            <a:r>
              <a:rPr lang="en-GB" sz="2800" dirty="0" smtClean="0"/>
              <a:t>and </a:t>
            </a:r>
            <a:r>
              <a:rPr lang="en-GB" sz="2800" b="1" dirty="0" smtClean="0">
                <a:solidFill>
                  <a:srgbClr val="660066"/>
                </a:solidFill>
              </a:rPr>
              <a:t>de cow who jump over de moon</a:t>
            </a:r>
          </a:p>
          <a:p>
            <a:r>
              <a:rPr lang="en-GB" sz="2800" dirty="0" smtClean="0"/>
              <a:t>Dem tell me bout de dish run away with de spoon</a:t>
            </a:r>
          </a:p>
          <a:p>
            <a:r>
              <a:rPr lang="en-GB" sz="2800" dirty="0" smtClean="0"/>
              <a:t>but </a:t>
            </a:r>
            <a:r>
              <a:rPr lang="en-GB" sz="2800" dirty="0" err="1" smtClean="0"/>
              <a:t>dem</a:t>
            </a:r>
            <a:r>
              <a:rPr lang="en-GB" sz="2800" dirty="0" smtClean="0"/>
              <a:t> never tell me bout Nanny de maroon</a:t>
            </a:r>
            <a:endParaRPr lang="en-GB" sz="2800" dirty="0"/>
          </a:p>
        </p:txBody>
      </p:sp>
      <p:sp>
        <p:nvSpPr>
          <p:cNvPr id="5" name="Rectangle 4"/>
          <p:cNvSpPr/>
          <p:nvPr/>
        </p:nvSpPr>
        <p:spPr>
          <a:xfrm>
            <a:off x="1117426" y="5085978"/>
            <a:ext cx="7416824" cy="9361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Simple rhyme emphasising the triviality of the British history that he is being taught. The rhyme builds up the final line where we learn what he really wants to learn about.</a:t>
            </a:r>
            <a:endParaRPr lang="en-GB" dirty="0">
              <a:solidFill>
                <a:schemeClr val="tx1"/>
              </a:solidFill>
            </a:endParaRPr>
          </a:p>
        </p:txBody>
      </p:sp>
      <p:sp>
        <p:nvSpPr>
          <p:cNvPr id="14" name="Right Brace 13"/>
          <p:cNvSpPr/>
          <p:nvPr/>
        </p:nvSpPr>
        <p:spPr>
          <a:xfrm rot="5400000">
            <a:off x="4050736" y="387456"/>
            <a:ext cx="1476164" cy="7632848"/>
          </a:xfrm>
          <a:prstGeom prst="rightBrace">
            <a:avLst>
              <a:gd name="adj1" fmla="val 8333"/>
              <a:gd name="adj2" fmla="val 50000"/>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Rectangle 14"/>
          <p:cNvSpPr/>
          <p:nvPr/>
        </p:nvSpPr>
        <p:spPr>
          <a:xfrm>
            <a:off x="5004842" y="261442"/>
            <a:ext cx="3816424" cy="1368152"/>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Once again the narrator makes an example of the absurd history he is being taught explaining that he is being taught a nursery rhyme instead of real, factual history</a:t>
            </a:r>
            <a:endParaRPr lang="en-GB" dirty="0"/>
          </a:p>
        </p:txBody>
      </p:sp>
      <p:cxnSp>
        <p:nvCxnSpPr>
          <p:cNvPr id="17" name="Straight Arrow Connector 16"/>
          <p:cNvCxnSpPr/>
          <p:nvPr/>
        </p:nvCxnSpPr>
        <p:spPr>
          <a:xfrm flipH="1">
            <a:off x="4500786" y="1701602"/>
            <a:ext cx="720080" cy="1080120"/>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4557</TotalTime>
  <Words>1913</Words>
  <Application>Microsoft Office PowerPoint</Application>
  <PresentationFormat>Custom</PresentationFormat>
  <Paragraphs>137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What is your idea of history?</vt:lpstr>
      <vt:lpstr>PowerPoint Presentation</vt:lpstr>
      <vt:lpstr>What is the poem about?</vt:lpstr>
      <vt:lpstr>Who are the people that he wants to learn about?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 of the poem </vt:lpstr>
      <vt:lpstr>Language of the poem  &amp; key terms </vt:lpstr>
      <vt:lpstr>Has your idea of the teaching of history changed after reading the poem or do you think that this is just one man’s view and no change is needed?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c:creator>
  <cp:lastModifiedBy>Amarinda Benson</cp:lastModifiedBy>
  <cp:revision>140</cp:revision>
  <dcterms:created xsi:type="dcterms:W3CDTF">2012-10-28T15:21:21Z</dcterms:created>
  <dcterms:modified xsi:type="dcterms:W3CDTF">2015-01-16T14:59:24Z</dcterms:modified>
</cp:coreProperties>
</file>