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669088"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EB815CA-7F36-468C-AF1D-E1344986773E}" type="datetimeFigureOut">
              <a:rPr lang="en-GB" smtClean="0"/>
              <a:pPr/>
              <a:t>16/05/2014</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E26C2F8-4841-42F4-8B63-2E6B3CE20AF9}" type="slidenum">
              <a:rPr lang="en-GB" smtClean="0"/>
              <a:pPr/>
              <a:t>‹#›</a:t>
            </a:fld>
            <a:endParaRPr lang="en-GB"/>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B815CA-7F36-468C-AF1D-E1344986773E}" type="datetimeFigureOut">
              <a:rPr lang="en-GB" smtClean="0"/>
              <a:pPr/>
              <a:t>16/05/2014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26C2F8-4841-42F4-8B63-2E6B3CE20AF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B815CA-7F36-468C-AF1D-E1344986773E}" type="datetimeFigureOut">
              <a:rPr lang="en-GB" smtClean="0"/>
              <a:pPr/>
              <a:t>16/05/2014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26C2F8-4841-42F4-8B63-2E6B3CE20AF9}"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EB815CA-7F36-468C-AF1D-E1344986773E}" type="datetimeFigureOut">
              <a:rPr lang="en-GB" smtClean="0"/>
              <a:pPr/>
              <a:t>16/05/2014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26C2F8-4841-42F4-8B63-2E6B3CE20AF9}" type="slidenum">
              <a:rPr lang="en-GB" smtClean="0"/>
              <a:pPr/>
              <a:t>‹#›</a:t>
            </a:fld>
            <a:endParaRPr lang="en-GB"/>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EB815CA-7F36-468C-AF1D-E1344986773E}" type="datetimeFigureOut">
              <a:rPr lang="en-GB" smtClean="0"/>
              <a:pPr/>
              <a:t>16/05/2014</a:t>
            </a:fld>
            <a:endParaRPr lang="en-GB"/>
          </a:p>
        </p:txBody>
      </p:sp>
      <p:sp>
        <p:nvSpPr>
          <p:cNvPr id="5" name="Footer Placeholder 4"/>
          <p:cNvSpPr>
            <a:spLocks noGrp="1"/>
          </p:cNvSpPr>
          <p:nvPr>
            <p:ph type="ftr" sz="quarter" idx="11"/>
          </p:nvPr>
        </p:nvSpPr>
        <p:spPr>
          <a:xfrm>
            <a:off x="800100" y="6172200"/>
            <a:ext cx="4000500" cy="457200"/>
          </a:xfrm>
        </p:spPr>
        <p:txBody>
          <a:bodyPr/>
          <a:lstStyle/>
          <a:p>
            <a:endParaRPr lang="en-GB"/>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4E26C2F8-4841-42F4-8B63-2E6B3CE20AF9}"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EB815CA-7F36-468C-AF1D-E1344986773E}" type="datetimeFigureOut">
              <a:rPr lang="en-GB" smtClean="0"/>
              <a:pPr/>
              <a:t>16/05/2014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26C2F8-4841-42F4-8B63-2E6B3CE20AF9}" type="slidenum">
              <a:rPr lang="en-GB" smtClean="0"/>
              <a:pPr/>
              <a:t>‹#›</a:t>
            </a:fld>
            <a:endParaRPr lang="en-GB"/>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EB815CA-7F36-468C-AF1D-E1344986773E}" type="datetimeFigureOut">
              <a:rPr lang="en-GB" smtClean="0"/>
              <a:pPr/>
              <a:t>16/05/2014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E26C2F8-4841-42F4-8B63-2E6B3CE20AF9}" type="slidenum">
              <a:rPr lang="en-GB" smtClean="0"/>
              <a:pPr/>
              <a:t>‹#›</a:t>
            </a:fld>
            <a:endParaRPr lang="en-GB"/>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EB815CA-7F36-468C-AF1D-E1344986773E}" type="datetimeFigureOut">
              <a:rPr lang="en-GB" smtClean="0"/>
              <a:pPr/>
              <a:t>16/05/2014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E26C2F8-4841-42F4-8B63-2E6B3CE20AF9}"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B815CA-7F36-468C-AF1D-E1344986773E}" type="datetimeFigureOut">
              <a:rPr lang="en-GB" smtClean="0"/>
              <a:pPr/>
              <a:t>16/05/2014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E26C2F8-4841-42F4-8B63-2E6B3CE20AF9}"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EB815CA-7F36-468C-AF1D-E1344986773E}" type="datetimeFigureOut">
              <a:rPr lang="en-GB" smtClean="0"/>
              <a:pPr/>
              <a:t>16/05/2014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26C2F8-4841-42F4-8B63-2E6B3CE20AF9}" type="slidenum">
              <a:rPr lang="en-GB" smtClean="0"/>
              <a:pPr/>
              <a:t>‹#›</a:t>
            </a:fld>
            <a:endParaRPr lang="en-GB"/>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EB815CA-7F36-468C-AF1D-E1344986773E}" type="datetimeFigureOut">
              <a:rPr lang="en-GB" smtClean="0"/>
              <a:pPr/>
              <a:t>16/05/2014</a:t>
            </a:fld>
            <a:endParaRPr lang="en-GB"/>
          </a:p>
        </p:txBody>
      </p:sp>
      <p:sp>
        <p:nvSpPr>
          <p:cNvPr id="6" name="Footer Placeholder 5"/>
          <p:cNvSpPr>
            <a:spLocks noGrp="1"/>
          </p:cNvSpPr>
          <p:nvPr>
            <p:ph type="ftr" sz="quarter" idx="11"/>
          </p:nvPr>
        </p:nvSpPr>
        <p:spPr>
          <a:xfrm>
            <a:off x="914400" y="6172200"/>
            <a:ext cx="3886200" cy="457200"/>
          </a:xfrm>
        </p:spPr>
        <p:txBody>
          <a:bodyPr/>
          <a:lstStyle/>
          <a:p>
            <a:endParaRPr lang="en-GB"/>
          </a:p>
        </p:txBody>
      </p:sp>
      <p:sp>
        <p:nvSpPr>
          <p:cNvPr id="7" name="Slide Number Placeholder 6"/>
          <p:cNvSpPr>
            <a:spLocks noGrp="1"/>
          </p:cNvSpPr>
          <p:nvPr>
            <p:ph type="sldNum" sz="quarter" idx="12"/>
          </p:nvPr>
        </p:nvSpPr>
        <p:spPr>
          <a:xfrm>
            <a:off x="146304" y="6208776"/>
            <a:ext cx="457200" cy="457200"/>
          </a:xfrm>
        </p:spPr>
        <p:txBody>
          <a:bodyPr/>
          <a:lstStyle/>
          <a:p>
            <a:fld id="{4E26C2F8-4841-42F4-8B63-2E6B3CE20AF9}" type="slidenum">
              <a:rPr lang="en-GB" smtClean="0"/>
              <a:pPr/>
              <a:t>‹#›</a:t>
            </a:fld>
            <a:endParaRPr lang="en-GB"/>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EB815CA-7F36-468C-AF1D-E1344986773E}" type="datetimeFigureOut">
              <a:rPr lang="en-GB" smtClean="0"/>
              <a:pPr/>
              <a:t>16/05/2014</a:t>
            </a:fld>
            <a:endParaRPr lang="en-GB"/>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GB"/>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E26C2F8-4841-42F4-8B63-2E6B3CE20AF9}"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gradesaver.com/an-inspector-calls/study-guide/section1/an-inspector-call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gradesaver.com/an-inspector-calls/study-guide/section1/character.html?character=25893"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dirty="0" smtClean="0"/>
              <a:t>Act 1</a:t>
            </a:r>
            <a:endParaRPr lang="en-GB" dirty="0"/>
          </a:p>
        </p:txBody>
      </p:sp>
      <p:sp>
        <p:nvSpPr>
          <p:cNvPr id="2" name="Title 1"/>
          <p:cNvSpPr>
            <a:spLocks noGrp="1"/>
          </p:cNvSpPr>
          <p:nvPr>
            <p:ph type="ctrTitle"/>
          </p:nvPr>
        </p:nvSpPr>
        <p:spPr/>
        <p:txBody>
          <a:bodyPr/>
          <a:lstStyle/>
          <a:p>
            <a:r>
              <a:rPr lang="en-GB" dirty="0" smtClean="0"/>
              <a:t>An Inspector Calls</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r>
              <a:rPr lang="en-GB" dirty="0" smtClean="0"/>
              <a:t>Yet, although </a:t>
            </a:r>
            <a:r>
              <a:rPr lang="en-GB" dirty="0" err="1" smtClean="0"/>
              <a:t>Birling</a:t>
            </a:r>
            <a:r>
              <a:rPr lang="en-GB" dirty="0" smtClean="0"/>
              <a:t> and his wife are indeed middle-class, Priestley tells us in one of his stage directions (though it is never explicitly referred to in the play itself) that Sybil is “a rather cold woman and her husband’s social superior.” </a:t>
            </a:r>
          </a:p>
          <a:p>
            <a:r>
              <a:rPr lang="en-GB" dirty="0" err="1" smtClean="0"/>
              <a:t>Birling</a:t>
            </a:r>
            <a:r>
              <a:rPr lang="en-GB" dirty="0" smtClean="0"/>
              <a:t> is throughout the play ticked down by his wife: early in this act, for instance, for complimenting the servants on the meal in front of a guest. </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r>
              <a:rPr lang="en-GB" dirty="0" smtClean="0"/>
              <a:t>Sybil, presumably from a better social background than </a:t>
            </a:r>
            <a:r>
              <a:rPr lang="en-GB" dirty="0" err="1" smtClean="0"/>
              <a:t>Birling</a:t>
            </a:r>
            <a:r>
              <a:rPr lang="en-GB" dirty="0" smtClean="0"/>
              <a:t>, seems to be, in an imperious, passive way, the one in control of the marriage—and of her husband. </a:t>
            </a:r>
          </a:p>
          <a:p>
            <a:r>
              <a:rPr lang="en-GB" dirty="0" err="1" smtClean="0"/>
              <a:t>Birling</a:t>
            </a:r>
            <a:r>
              <a:rPr lang="en-GB" dirty="0" smtClean="0"/>
              <a:t> himself seems to have worked his way up to the middle classes (he is “provincial in his speech,” Priestley tells us in another stage direction, which might be another clue to his background) and, as he explains to Gerald, he is currently trying to see his way to a knighthood and therefore greatly improving his social position. </a:t>
            </a:r>
          </a:p>
          <a:p>
            <a:r>
              <a:rPr lang="en-GB" dirty="0" smtClean="0"/>
              <a:t>The </a:t>
            </a:r>
            <a:r>
              <a:rPr lang="en-GB" dirty="0" err="1" smtClean="0"/>
              <a:t>Birlings</a:t>
            </a:r>
            <a:r>
              <a:rPr lang="en-GB" dirty="0" smtClean="0"/>
              <a:t> have ambitions to move up the social scale. </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fontScale="92500"/>
          </a:bodyPr>
          <a:lstStyle/>
          <a:p>
            <a:r>
              <a:rPr lang="en-GB" b="1" dirty="0" smtClean="0"/>
              <a:t>Analysis</a:t>
            </a:r>
            <a:endParaRPr lang="en-GB" dirty="0" smtClean="0"/>
          </a:p>
          <a:p>
            <a:r>
              <a:rPr lang="en-GB" i="1" dirty="0" smtClean="0">
                <a:hlinkClick r:id="rId2"/>
              </a:rPr>
              <a:t>An Inspector Calls</a:t>
            </a:r>
            <a:r>
              <a:rPr lang="en-GB" dirty="0" smtClean="0"/>
              <a:t>, as its curtain rises, does not seem particularly different from many other plays popular in the same period. </a:t>
            </a:r>
          </a:p>
          <a:p>
            <a:r>
              <a:rPr lang="en-GB" dirty="0" smtClean="0"/>
              <a:t>A middle-class family sits around a table, having just enjoyed a satisfying dinner, and the maid clears the table. </a:t>
            </a:r>
          </a:p>
          <a:p>
            <a:r>
              <a:rPr lang="en-GB" dirty="0" smtClean="0"/>
              <a:t>The scene sets the expectation that this is going to be a family drama, maybe even a comedy, and the focus will be on this happy family environment. </a:t>
            </a:r>
          </a:p>
          <a:p>
            <a:r>
              <a:rPr lang="en-GB" dirty="0" smtClean="0"/>
              <a:t>Yet, Priestley’s play undergoes a subtle shift in mood and tone until it has become something much more unusual, which defies both its initial expectations and its seeming naturalism.</a:t>
            </a:r>
          </a:p>
          <a:p>
            <a:pPr>
              <a:buNone/>
            </a:pPr>
            <a:endParaRPr lang="en-GB" dirty="0" smtClean="0"/>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lnSpcReduction="10000"/>
          </a:bodyPr>
          <a:lstStyle/>
          <a:p>
            <a:r>
              <a:rPr lang="en-GB" dirty="0" smtClean="0"/>
              <a:t>This first tableau, for example, can be seen as something other as a </a:t>
            </a:r>
            <a:r>
              <a:rPr lang="en-GB" dirty="0" err="1" smtClean="0"/>
              <a:t>cozy</a:t>
            </a:r>
            <a:r>
              <a:rPr lang="en-GB" dirty="0" smtClean="0"/>
              <a:t> emblem of this rich family’s life, for among them is a picture of one of the “millions and millions” of Eva Smiths, here working for what is likely a minimum wage, clearing the table and putting out port and cigars. </a:t>
            </a:r>
          </a:p>
          <a:p>
            <a:r>
              <a:rPr lang="en-GB" dirty="0" smtClean="0"/>
              <a:t>It is no accident, surely, that “Eva” the girl and “Edna” the maid have such similar names. </a:t>
            </a:r>
          </a:p>
          <a:p>
            <a:r>
              <a:rPr lang="en-GB" dirty="0" smtClean="0"/>
              <a:t>The presence of Edna onstage throughout the play symbolizes the presence of Eva and reinforces Priestley’s ultimate point about the abuse of power and the failure to take sufficient responsibility for one’s actions toward others.</a:t>
            </a:r>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fontScale="85000" lnSpcReduction="20000"/>
          </a:bodyPr>
          <a:lstStyle/>
          <a:p>
            <a:r>
              <a:rPr lang="en-GB" dirty="0" smtClean="0"/>
              <a:t>Immediately, with the Inspector’s interrogations of </a:t>
            </a:r>
            <a:r>
              <a:rPr lang="en-GB" dirty="0" err="1" smtClean="0"/>
              <a:t>Birling</a:t>
            </a:r>
            <a:r>
              <a:rPr lang="en-GB" dirty="0" smtClean="0"/>
              <a:t> and Sheila, we see Priestley’s: the lower-class individuals are the responsibility of the middle and upper classes. </a:t>
            </a:r>
          </a:p>
          <a:p>
            <a:r>
              <a:rPr lang="en-GB" dirty="0" smtClean="0"/>
              <a:t>This idea draws on traditional class morality. </a:t>
            </a:r>
          </a:p>
          <a:p>
            <a:r>
              <a:rPr lang="en-GB" dirty="0" smtClean="0"/>
              <a:t>But as the society has become less hierarchical, the new way of expressing this morality is to say that society at large should care for people who are poor and need support. </a:t>
            </a:r>
          </a:p>
          <a:p>
            <a:r>
              <a:rPr lang="en-GB" dirty="0" smtClean="0"/>
              <a:t>As </a:t>
            </a:r>
            <a:r>
              <a:rPr lang="en-GB" dirty="0" err="1" smtClean="0"/>
              <a:t>Birling</a:t>
            </a:r>
            <a:r>
              <a:rPr lang="en-GB" dirty="0" smtClean="0"/>
              <a:t> did not worry about firing the girls who led the strike for more wages, as Sheila did not think twice about causing the shop assistant to get in trouble, so too do the </a:t>
            </a:r>
            <a:r>
              <a:rPr lang="en-GB" dirty="0" err="1" smtClean="0"/>
              <a:t>Birlings</a:t>
            </a:r>
            <a:r>
              <a:rPr lang="en-GB" dirty="0" smtClean="0"/>
              <a:t> routinely ignore Edna during the play. </a:t>
            </a:r>
          </a:p>
          <a:p>
            <a:r>
              <a:rPr lang="en-GB" dirty="0" smtClean="0"/>
              <a:t>Edna’s silence in the play, though she begins as a natural component of the comfortable family room as the curtain rises, gradually comes to seem more and more significant as the play goes on.</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fontScale="92500" lnSpcReduction="20000"/>
          </a:bodyPr>
          <a:lstStyle/>
          <a:p>
            <a:r>
              <a:rPr lang="en-GB" dirty="0" smtClean="0"/>
              <a:t>The early part of the act provides further indicators of what is to come. </a:t>
            </a:r>
          </a:p>
          <a:p>
            <a:r>
              <a:rPr lang="en-GB" dirty="0" smtClean="0"/>
              <a:t>Sheila’s slightly acidic comment about Gerald’s supposed absence last summer plants the idea that there must be a better reason for the absence (we will learn it soon enough: Gerald has had a lover), and her comment illustrates the cracks which are present from the very beginning in the relationship between Sheila and Gerald. </a:t>
            </a:r>
          </a:p>
          <a:p>
            <a:r>
              <a:rPr lang="en-GB" dirty="0" smtClean="0"/>
              <a:t>Eric’s unmotivated laugh in the middle of the conversation helps us to understand, later in the play, that he probably is “</a:t>
            </a:r>
            <a:r>
              <a:rPr lang="en-GB" dirty="0" err="1" smtClean="0"/>
              <a:t>squiffy</a:t>
            </a:r>
            <a:r>
              <a:rPr lang="en-GB" dirty="0" smtClean="0"/>
              <a:t>” as Sheila suggests, though it is not until much later that his alcohol problem will come to light. </a:t>
            </a:r>
          </a:p>
          <a:p>
            <a:r>
              <a:rPr lang="en-GB" dirty="0" smtClean="0"/>
              <a:t>Priestley carefully structures the play so that the careful listener or reader will hear these ambiguous possibilities of trouble.</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lnSpcReduction="10000"/>
          </a:bodyPr>
          <a:lstStyle/>
          <a:p>
            <a:r>
              <a:rPr lang="en-GB" dirty="0" smtClean="0"/>
              <a:t>The </a:t>
            </a:r>
            <a:r>
              <a:rPr lang="en-GB" dirty="0" err="1" smtClean="0"/>
              <a:t>centerpiece</a:t>
            </a:r>
            <a:r>
              <a:rPr lang="en-GB" dirty="0" smtClean="0"/>
              <a:t> of this first part of the play, though, is the self-satisfied attitude of </a:t>
            </a:r>
            <a:r>
              <a:rPr lang="en-GB" dirty="0" smtClean="0">
                <a:hlinkClick r:id="rId2"/>
              </a:rPr>
              <a:t>Arthur </a:t>
            </a:r>
            <a:r>
              <a:rPr lang="en-GB" dirty="0" err="1" smtClean="0">
                <a:hlinkClick r:id="rId2"/>
              </a:rPr>
              <a:t>Birling</a:t>
            </a:r>
            <a:r>
              <a:rPr lang="en-GB" dirty="0" smtClean="0"/>
              <a:t>. </a:t>
            </a:r>
          </a:p>
          <a:p>
            <a:r>
              <a:rPr lang="en-GB" dirty="0" smtClean="0"/>
              <a:t>He </a:t>
            </a:r>
            <a:r>
              <a:rPr lang="en-GB" dirty="0" err="1" smtClean="0"/>
              <a:t>is,every</a:t>
            </a:r>
            <a:r>
              <a:rPr lang="en-GB" dirty="0" smtClean="0"/>
              <a:t> inch the “hard-headed man of business.” </a:t>
            </a:r>
          </a:p>
          <a:p>
            <a:r>
              <a:rPr lang="en-GB" dirty="0" smtClean="0"/>
              <a:t>Smug and sure of himself, he launches into a series of assertions which Priestley’s 1946 audience would have known only too well to be false. </a:t>
            </a:r>
          </a:p>
          <a:p>
            <a:r>
              <a:rPr lang="en-GB" dirty="0" err="1" smtClean="0"/>
              <a:t>Birling</a:t>
            </a:r>
            <a:r>
              <a:rPr lang="en-GB" dirty="0" smtClean="0"/>
              <a:t> asserts that there will not be another war, yet, two years after this utterance (the play is set in 1912) the First World War was to begin. </a:t>
            </a:r>
          </a:p>
          <a:p>
            <a:r>
              <a:rPr lang="en-GB" dirty="0"/>
              <a:t>T</a:t>
            </a:r>
            <a:r>
              <a:rPr lang="en-GB" dirty="0" smtClean="0"/>
              <a:t>he 1946 audience would have only just managed to live through the Second World War of 1939 to 1945.</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r>
              <a:rPr lang="en-GB" dirty="0" err="1" smtClean="0"/>
              <a:t>Birling</a:t>
            </a:r>
            <a:r>
              <a:rPr lang="en-GB" dirty="0" smtClean="0"/>
              <a:t> also asserts that the </a:t>
            </a:r>
            <a:r>
              <a:rPr lang="en-GB" i="1" dirty="0" smtClean="0"/>
              <a:t>Titanic</a:t>
            </a:r>
            <a:r>
              <a:rPr lang="en-GB" dirty="0" smtClean="0"/>
              <a:t>, which sets sail “next week,” is “unsinkable,” yet the audience knows that the ship sank only a little later in 1912. </a:t>
            </a:r>
          </a:p>
          <a:p>
            <a:r>
              <a:rPr lang="en-GB" dirty="0" smtClean="0"/>
              <a:t>Priestley’s original audience probably would have found </a:t>
            </a:r>
            <a:r>
              <a:rPr lang="en-GB" dirty="0" err="1" smtClean="0"/>
              <a:t>Birling’s</a:t>
            </a:r>
            <a:r>
              <a:rPr lang="en-GB" dirty="0" smtClean="0"/>
              <a:t> reference to the </a:t>
            </a:r>
            <a:r>
              <a:rPr lang="en-GB" i="1" dirty="0" smtClean="0"/>
              <a:t>Titanic</a:t>
            </a:r>
            <a:r>
              <a:rPr lang="en-GB" dirty="0" smtClean="0"/>
              <a:t> more distressing than a modern audience because some of them may have known people who died in the disaster. </a:t>
            </a:r>
          </a:p>
          <a:p>
            <a:endParaRPr lang="en-GB" dirty="0" smtClean="0"/>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fontScale="92500" lnSpcReduction="10000"/>
          </a:bodyPr>
          <a:lstStyle/>
          <a:p>
            <a:r>
              <a:rPr lang="en-GB" dirty="0" err="1" smtClean="0"/>
              <a:t>Birling’s</a:t>
            </a:r>
            <a:r>
              <a:rPr lang="en-GB" dirty="0" smtClean="0"/>
              <a:t> politics of self-reliance and personal responsibility are staunchly and unashamedly capitalist, perhaps even right-wing. </a:t>
            </a:r>
          </a:p>
          <a:p>
            <a:r>
              <a:rPr lang="en-GB" dirty="0" smtClean="0"/>
              <a:t>He believes in “low wages, high prices,” is absolutely dismissive of Eva’s strike, and, even at the close of the Inspector’s inquiry, can only limply claim that he would “give thousands” to make things better. </a:t>
            </a:r>
          </a:p>
          <a:p>
            <a:r>
              <a:rPr lang="en-GB" dirty="0" smtClean="0"/>
              <a:t>Money, indeed, dominates the way he thinks, even to the extent that, Priestley subtly illustrates, he sees his daughter’s engagement to Gerald Croft as a financial move and potentially the first step towards a merger between the </a:t>
            </a:r>
            <a:r>
              <a:rPr lang="en-GB" dirty="0" err="1" smtClean="0"/>
              <a:t>Birling</a:t>
            </a:r>
            <a:r>
              <a:rPr lang="en-GB" dirty="0" smtClean="0"/>
              <a:t> and Croft businesses. </a:t>
            </a:r>
          </a:p>
          <a:p>
            <a:r>
              <a:rPr lang="en-GB" dirty="0" err="1" smtClean="0"/>
              <a:t>Birling</a:t>
            </a:r>
            <a:r>
              <a:rPr lang="en-GB" dirty="0" smtClean="0"/>
              <a:t> represents the political point of view opposite to Priestley’s own. </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r>
              <a:rPr lang="en-GB" dirty="0" err="1" smtClean="0"/>
              <a:t>Birling</a:t>
            </a:r>
            <a:r>
              <a:rPr lang="en-GB" dirty="0" smtClean="0"/>
              <a:t> even makes himself out to be the antithesis of left-leaning writers and intellectuals generally, namely George Bernard Shaw and H. G. Wells, both very famously left-wing voices. </a:t>
            </a:r>
          </a:p>
          <a:p>
            <a:r>
              <a:rPr lang="en-GB" dirty="0" err="1" smtClean="0"/>
              <a:t>Birling</a:t>
            </a:r>
            <a:r>
              <a:rPr lang="en-GB" dirty="0" smtClean="0"/>
              <a:t>, represents “Middle England.” This term is used generally to describe the right-leaning majority of the British public. Though it is a modern-day term, it could just as well apply to the middle-class, right-leaning majority of Priestley’s Britain. </a:t>
            </a:r>
          </a:p>
          <a:p>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108</TotalTime>
  <Words>1090</Words>
  <Application>Microsoft Office PowerPoint</Application>
  <PresentationFormat>On-screen Show (4:3)</PresentationFormat>
  <Paragraphs>37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Equity</vt:lpstr>
      <vt:lpstr>An Inspector Calls</vt:lpstr>
      <vt:lpstr>Slide 2</vt:lpstr>
      <vt:lpstr>Slide 3</vt:lpstr>
      <vt:lpstr>Slide 4</vt:lpstr>
      <vt:lpstr>Slide 5</vt:lpstr>
      <vt:lpstr>Slide 6</vt:lpstr>
      <vt:lpstr>Slide 7</vt:lpstr>
      <vt:lpstr>Slide 8</vt:lpstr>
      <vt:lpstr>Slide 9</vt:lpstr>
      <vt:lpstr>Slide 10</vt:lpstr>
      <vt:lpstr>Slide 11</vt:lpstr>
    </vt:vector>
  </TitlesOfParts>
  <Company>London Borough of Havering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Inspector Calls</dc:title>
  <dc:creator>Sanders Draper</dc:creator>
  <cp:lastModifiedBy>Sanders Draper</cp:lastModifiedBy>
  <cp:revision>7</cp:revision>
  <dcterms:created xsi:type="dcterms:W3CDTF">2014-05-16T08:41:03Z</dcterms:created>
  <dcterms:modified xsi:type="dcterms:W3CDTF">2014-05-16T13:56:31Z</dcterms:modified>
</cp:coreProperties>
</file>