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9" r:id="rId8"/>
    <p:sldId id="270" r:id="rId9"/>
    <p:sldId id="271" r:id="rId10"/>
    <p:sldId id="272" r:id="rId11"/>
    <p:sldId id="262" r:id="rId12"/>
    <p:sldId id="263" r:id="rId13"/>
    <p:sldId id="264" r:id="rId14"/>
    <p:sldId id="265" r:id="rId15"/>
    <p:sldId id="266" r:id="rId16"/>
    <p:sldId id="267" r:id="rId17"/>
    <p:sldId id="268" r:id="rId18"/>
    <p:sldId id="273" r:id="rId19"/>
    <p:sldId id="275" r:id="rId20"/>
    <p:sldId id="276" r:id="rId21"/>
    <p:sldId id="277"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476D656-58D2-41D3-A243-E2AE8AD62D06}" type="datetimeFigureOut">
              <a:rPr lang="en-GB" smtClean="0"/>
              <a:t>08/12/2014</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9684A14-C7FD-4951-BC79-AFCA15BDCD8A}"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6D656-58D2-41D3-A243-E2AE8AD62D06}" type="datetimeFigureOut">
              <a:rPr lang="en-GB" smtClean="0"/>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84A14-C7FD-4951-BC79-AFCA15BDCD8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6D656-58D2-41D3-A243-E2AE8AD62D06}" type="datetimeFigureOut">
              <a:rPr lang="en-GB" smtClean="0"/>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84A14-C7FD-4951-BC79-AFCA15BDCD8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76D656-58D2-41D3-A243-E2AE8AD62D06}" type="datetimeFigureOut">
              <a:rPr lang="en-GB" smtClean="0"/>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84A14-C7FD-4951-BC79-AFCA15BDCD8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76D656-58D2-41D3-A243-E2AE8AD62D06}" type="datetimeFigureOut">
              <a:rPr lang="en-GB" smtClean="0"/>
              <a:t>08/12/2014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84A14-C7FD-4951-BC79-AFCA15BDCD8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476D656-58D2-41D3-A243-E2AE8AD62D06}" type="datetimeFigureOut">
              <a:rPr lang="en-GB" smtClean="0"/>
              <a:t>08/12/2014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684A14-C7FD-4951-BC79-AFCA15BDCD8A}"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76D656-58D2-41D3-A243-E2AE8AD62D06}" type="datetimeFigureOut">
              <a:rPr lang="en-GB" smtClean="0"/>
              <a:t>08/12/2014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684A14-C7FD-4951-BC79-AFCA15BDCD8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76D656-58D2-41D3-A243-E2AE8AD62D06}" type="datetimeFigureOut">
              <a:rPr lang="en-GB" smtClean="0"/>
              <a:t>08/12/2014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684A14-C7FD-4951-BC79-AFCA15BDCD8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6D656-58D2-41D3-A243-E2AE8AD62D06}" type="datetimeFigureOut">
              <a:rPr lang="en-GB" smtClean="0"/>
              <a:t>08/12/2014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684A14-C7FD-4951-BC79-AFCA15BDCD8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476D656-58D2-41D3-A243-E2AE8AD62D06}" type="datetimeFigureOut">
              <a:rPr lang="en-GB" smtClean="0"/>
              <a:t>08/12/2014</a:t>
            </a:fld>
            <a:endParaRPr lang="en-GB"/>
          </a:p>
        </p:txBody>
      </p:sp>
      <p:sp>
        <p:nvSpPr>
          <p:cNvPr id="7" name="Slide Number Placeholder 6"/>
          <p:cNvSpPr>
            <a:spLocks noGrp="1"/>
          </p:cNvSpPr>
          <p:nvPr>
            <p:ph type="sldNum" sz="quarter" idx="12"/>
          </p:nvPr>
        </p:nvSpPr>
        <p:spPr/>
        <p:txBody>
          <a:bodyPr/>
          <a:lstStyle/>
          <a:p>
            <a:fld id="{C9684A14-C7FD-4951-BC79-AFCA15BDCD8A}"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6D656-58D2-41D3-A243-E2AE8AD62D06}" type="datetimeFigureOut">
              <a:rPr lang="en-GB" smtClean="0"/>
              <a:t>08/12/2014</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C9684A14-C7FD-4951-BC79-AFCA15BDCD8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476D656-58D2-41D3-A243-E2AE8AD62D06}" type="datetimeFigureOut">
              <a:rPr lang="en-GB" smtClean="0"/>
              <a:t>08/12/2014</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9684A14-C7FD-4951-BC79-AFCA15BDCD8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Act 2</a:t>
            </a:r>
            <a:endParaRPr lang="en-GB" dirty="0"/>
          </a:p>
        </p:txBody>
      </p:sp>
      <p:sp>
        <p:nvSpPr>
          <p:cNvPr id="3" name="Subtitle 2"/>
          <p:cNvSpPr>
            <a:spLocks noGrp="1"/>
          </p:cNvSpPr>
          <p:nvPr>
            <p:ph type="subTitle" idx="1"/>
          </p:nvPr>
        </p:nvSpPr>
        <p:spPr/>
        <p:txBody>
          <a:bodyPr/>
          <a:lstStyle/>
          <a:p>
            <a:r>
              <a:rPr lang="en-GB" dirty="0" smtClean="0"/>
              <a:t>Analysis</a:t>
            </a:r>
            <a:endParaRPr lang="en-GB" dirty="0"/>
          </a:p>
        </p:txBody>
      </p:sp>
    </p:spTree>
    <p:extLst>
      <p:ext uri="{BB962C8B-B14F-4D97-AF65-F5344CB8AC3E}">
        <p14:creationId xmlns:p14="http://schemas.microsoft.com/office/powerpoint/2010/main" val="3079939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Euphemism</a:t>
            </a:r>
            <a:endParaRPr lang="en-GB" dirty="0"/>
          </a:p>
        </p:txBody>
      </p:sp>
      <p:sp>
        <p:nvSpPr>
          <p:cNvPr id="3" name="Content Placeholder 2"/>
          <p:cNvSpPr>
            <a:spLocks noGrp="1"/>
          </p:cNvSpPr>
          <p:nvPr>
            <p:ph idx="1"/>
          </p:nvPr>
        </p:nvSpPr>
        <p:spPr/>
        <p:txBody>
          <a:bodyPr/>
          <a:lstStyle/>
          <a:p>
            <a:r>
              <a:rPr lang="en-GB" dirty="0" smtClean="0"/>
              <a:t>Is used when characters refer to taboo subjects - </a:t>
            </a:r>
          </a:p>
          <a:p>
            <a:r>
              <a:rPr lang="en-GB" dirty="0" smtClean="0"/>
              <a:t>Mr Birling talks of Eva becoming a prostitute – Gerald says ‘women of the town’</a:t>
            </a:r>
          </a:p>
          <a:p>
            <a:r>
              <a:rPr lang="en-GB" dirty="0" smtClean="0"/>
              <a:t>Later Eric refers to them as ‘fat old tarts’</a:t>
            </a:r>
          </a:p>
        </p:txBody>
      </p:sp>
    </p:spTree>
    <p:extLst>
      <p:ext uri="{BB962C8B-B14F-4D97-AF65-F5344CB8AC3E}">
        <p14:creationId xmlns:p14="http://schemas.microsoft.com/office/powerpoint/2010/main" val="2093716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 Birling</a:t>
            </a:r>
            <a:endParaRPr lang="en-GB" dirty="0"/>
          </a:p>
        </p:txBody>
      </p:sp>
      <p:sp>
        <p:nvSpPr>
          <p:cNvPr id="3" name="Content Placeholder 2"/>
          <p:cNvSpPr>
            <a:spLocks noGrp="1"/>
          </p:cNvSpPr>
          <p:nvPr>
            <p:ph idx="1"/>
          </p:nvPr>
        </p:nvSpPr>
        <p:spPr/>
        <p:txBody>
          <a:bodyPr/>
          <a:lstStyle/>
          <a:p>
            <a:r>
              <a:rPr lang="en-GB" dirty="0" smtClean="0"/>
              <a:t>Mr Birling explains he ‘doesn’t want Sheila to be dragged into this.’</a:t>
            </a:r>
          </a:p>
          <a:p>
            <a:r>
              <a:rPr lang="en-GB" dirty="0" smtClean="0"/>
              <a:t>Priestley highlights changing attitudes to women through the Inspector.</a:t>
            </a:r>
          </a:p>
          <a:p>
            <a:r>
              <a:rPr lang="en-GB" dirty="0" smtClean="0"/>
              <a:t>Inspector points out to Mr Birling his daughter is ‘not living on the moon’, and Sheila insists on staying to hear what Gerald has to say.</a:t>
            </a:r>
            <a:endParaRPr lang="en-GB" dirty="0"/>
          </a:p>
        </p:txBody>
      </p:sp>
    </p:spTree>
    <p:extLst>
      <p:ext uri="{BB962C8B-B14F-4D97-AF65-F5344CB8AC3E}">
        <p14:creationId xmlns:p14="http://schemas.microsoft.com/office/powerpoint/2010/main" val="1238627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Gerald</a:t>
            </a:r>
            <a:endParaRPr lang="en-GB" dirty="0"/>
          </a:p>
        </p:txBody>
      </p:sp>
      <p:sp>
        <p:nvSpPr>
          <p:cNvPr id="3" name="Content Placeholder 2"/>
          <p:cNvSpPr>
            <a:spLocks noGrp="1"/>
          </p:cNvSpPr>
          <p:nvPr>
            <p:ph idx="1"/>
          </p:nvPr>
        </p:nvSpPr>
        <p:spPr/>
        <p:txBody>
          <a:bodyPr/>
          <a:lstStyle/>
          <a:p>
            <a:r>
              <a:rPr lang="en-GB" dirty="0" smtClean="0"/>
              <a:t>Explains he broke things off with Daisy last summer.</a:t>
            </a:r>
          </a:p>
          <a:p>
            <a:r>
              <a:rPr lang="en-GB" dirty="0" smtClean="0"/>
              <a:t>Priestley uses the device of a diary to fill in events.</a:t>
            </a:r>
          </a:p>
          <a:p>
            <a:r>
              <a:rPr lang="en-GB" dirty="0" smtClean="0"/>
              <a:t>Daisy says in her diary she wanted to go away ‘just to make it last longer’.</a:t>
            </a:r>
          </a:p>
          <a:p>
            <a:r>
              <a:rPr lang="en-GB" dirty="0" smtClean="0"/>
              <a:t>Gerald is upset – askes to leave – Sheila returns her engagement ring.</a:t>
            </a:r>
            <a:endParaRPr lang="en-GB" dirty="0"/>
          </a:p>
        </p:txBody>
      </p:sp>
    </p:spTree>
    <p:extLst>
      <p:ext uri="{BB962C8B-B14F-4D97-AF65-F5344CB8AC3E}">
        <p14:creationId xmlns:p14="http://schemas.microsoft.com/office/powerpoint/2010/main" val="701463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Sheila</a:t>
            </a:r>
            <a:endParaRPr lang="en-GB" dirty="0"/>
          </a:p>
        </p:txBody>
      </p:sp>
      <p:sp>
        <p:nvSpPr>
          <p:cNvPr id="3" name="Content Placeholder 2"/>
          <p:cNvSpPr>
            <a:spLocks noGrp="1"/>
          </p:cNvSpPr>
          <p:nvPr>
            <p:ph idx="1"/>
          </p:nvPr>
        </p:nvSpPr>
        <p:spPr/>
        <p:txBody>
          <a:bodyPr/>
          <a:lstStyle/>
          <a:p>
            <a:r>
              <a:rPr lang="en-GB" dirty="0" smtClean="0"/>
              <a:t>She is angry with Gerald for his involvement</a:t>
            </a:r>
          </a:p>
          <a:p>
            <a:r>
              <a:rPr lang="en-GB" dirty="0" smtClean="0"/>
              <a:t>She also states she has respect for him once he has told the truth </a:t>
            </a:r>
          </a:p>
          <a:p>
            <a:r>
              <a:rPr lang="en-GB" dirty="0" smtClean="0"/>
              <a:t>However she stands by her decision – even though Mr Birling remonstrates – telling him not to interfere</a:t>
            </a:r>
          </a:p>
          <a:p>
            <a:endParaRPr lang="en-GB" dirty="0"/>
          </a:p>
        </p:txBody>
      </p:sp>
    </p:spTree>
    <p:extLst>
      <p:ext uri="{BB962C8B-B14F-4D97-AF65-F5344CB8AC3E}">
        <p14:creationId xmlns:p14="http://schemas.microsoft.com/office/powerpoint/2010/main" val="3027405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Mrs Birling</a:t>
            </a:r>
            <a:endParaRPr lang="en-GB" dirty="0"/>
          </a:p>
        </p:txBody>
      </p:sp>
      <p:sp>
        <p:nvSpPr>
          <p:cNvPr id="3" name="Content Placeholder 2"/>
          <p:cNvSpPr>
            <a:spLocks noGrp="1"/>
          </p:cNvSpPr>
          <p:nvPr>
            <p:ph idx="1"/>
          </p:nvPr>
        </p:nvSpPr>
        <p:spPr/>
        <p:txBody>
          <a:bodyPr>
            <a:normAutofit lnSpcReduction="10000"/>
          </a:bodyPr>
          <a:lstStyle/>
          <a:p>
            <a:r>
              <a:rPr lang="en-GB" dirty="0" smtClean="0"/>
              <a:t>She believes the issue is resolved – is shown a photograph</a:t>
            </a:r>
          </a:p>
          <a:p>
            <a:r>
              <a:rPr lang="en-GB" dirty="0" smtClean="0"/>
              <a:t>She states she doesn’t recognise her – the Inspector states she is lying!</a:t>
            </a:r>
          </a:p>
          <a:p>
            <a:r>
              <a:rPr lang="en-GB" dirty="0" smtClean="0"/>
              <a:t>Mrs Birling shocked at the Inspector’s rudeness – he refuses to apologise for doing his duty</a:t>
            </a:r>
          </a:p>
          <a:p>
            <a:r>
              <a:rPr lang="en-GB" dirty="0" smtClean="0"/>
              <a:t>Mr Birling – gain attempts to highlight he is a public man</a:t>
            </a:r>
            <a:endParaRPr lang="en-GB" dirty="0"/>
          </a:p>
        </p:txBody>
      </p:sp>
    </p:spTree>
    <p:extLst>
      <p:ext uri="{BB962C8B-B14F-4D97-AF65-F5344CB8AC3E}">
        <p14:creationId xmlns:p14="http://schemas.microsoft.com/office/powerpoint/2010/main" val="3299571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Priestley’s View</a:t>
            </a:r>
            <a:endParaRPr lang="en-GB" dirty="0"/>
          </a:p>
        </p:txBody>
      </p:sp>
      <p:sp>
        <p:nvSpPr>
          <p:cNvPr id="3" name="Content Placeholder 2"/>
          <p:cNvSpPr>
            <a:spLocks noGrp="1"/>
          </p:cNvSpPr>
          <p:nvPr>
            <p:ph idx="1"/>
          </p:nvPr>
        </p:nvSpPr>
        <p:spPr/>
        <p:txBody>
          <a:bodyPr/>
          <a:lstStyle/>
          <a:p>
            <a:r>
              <a:rPr lang="en-GB" dirty="0" smtClean="0"/>
              <a:t>His view is shown through the Inspector when he states that public men have responsibilities as well as privileges</a:t>
            </a:r>
          </a:p>
          <a:p>
            <a:r>
              <a:rPr lang="en-GB" dirty="0" smtClean="0"/>
              <a:t>Mr Birling tries to intimidate the Inspector and control the situation.</a:t>
            </a:r>
            <a:endParaRPr lang="en-GB" dirty="0"/>
          </a:p>
          <a:p>
            <a:pPr marL="0" indent="0">
              <a:buNone/>
            </a:pPr>
            <a:r>
              <a:rPr lang="en-GB" dirty="0" smtClean="0"/>
              <a:t> </a:t>
            </a:r>
            <a:endParaRPr lang="en-GB" dirty="0"/>
          </a:p>
        </p:txBody>
      </p:sp>
    </p:spTree>
    <p:extLst>
      <p:ext uri="{BB962C8B-B14F-4D97-AF65-F5344CB8AC3E}">
        <p14:creationId xmlns:p14="http://schemas.microsoft.com/office/powerpoint/2010/main" val="2238519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Priestley’s ideals</a:t>
            </a:r>
            <a:endParaRPr lang="en-GB" dirty="0"/>
          </a:p>
        </p:txBody>
      </p:sp>
      <p:sp>
        <p:nvSpPr>
          <p:cNvPr id="3" name="Content Placeholder 2"/>
          <p:cNvSpPr>
            <a:spLocks noGrp="1"/>
          </p:cNvSpPr>
          <p:nvPr>
            <p:ph idx="1"/>
          </p:nvPr>
        </p:nvSpPr>
        <p:spPr/>
        <p:txBody>
          <a:bodyPr>
            <a:normAutofit lnSpcReduction="10000"/>
          </a:bodyPr>
          <a:lstStyle/>
          <a:p>
            <a:r>
              <a:rPr lang="en-GB" dirty="0" smtClean="0"/>
              <a:t>Mr Birling tries to intimidate the Inspector – control the situation.</a:t>
            </a:r>
          </a:p>
          <a:p>
            <a:endParaRPr lang="en-GB" dirty="0"/>
          </a:p>
          <a:p>
            <a:r>
              <a:rPr lang="en-GB" dirty="0" smtClean="0"/>
              <a:t>Sheila – feels no-one should hinder the Inspector’s enquiries (different views)</a:t>
            </a:r>
          </a:p>
          <a:p>
            <a:r>
              <a:rPr lang="en-GB" dirty="0" smtClean="0"/>
              <a:t>Birling exits</a:t>
            </a:r>
          </a:p>
          <a:p>
            <a:r>
              <a:rPr lang="en-GB" dirty="0" smtClean="0"/>
              <a:t>Just having the women allows Priestley’s character –the inspector – to question Mrs Birling – without any men – especially Eric!</a:t>
            </a:r>
            <a:endParaRPr lang="en-GB" dirty="0"/>
          </a:p>
        </p:txBody>
      </p:sp>
    </p:spTree>
    <p:extLst>
      <p:ext uri="{BB962C8B-B14F-4D97-AF65-F5344CB8AC3E}">
        <p14:creationId xmlns:p14="http://schemas.microsoft.com/office/powerpoint/2010/main" val="247280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Mrs Birling</a:t>
            </a:r>
            <a:endParaRPr lang="en-GB" dirty="0"/>
          </a:p>
        </p:txBody>
      </p:sp>
      <p:sp>
        <p:nvSpPr>
          <p:cNvPr id="3" name="Content Placeholder 2"/>
          <p:cNvSpPr>
            <a:spLocks noGrp="1"/>
          </p:cNvSpPr>
          <p:nvPr>
            <p:ph idx="1"/>
          </p:nvPr>
        </p:nvSpPr>
        <p:spPr/>
        <p:txBody>
          <a:bodyPr>
            <a:normAutofit fontScale="92500"/>
          </a:bodyPr>
          <a:lstStyle/>
          <a:p>
            <a:r>
              <a:rPr lang="en-GB" dirty="0" smtClean="0"/>
              <a:t>Forced to admit she had an involvement with the girl</a:t>
            </a:r>
          </a:p>
          <a:p>
            <a:r>
              <a:rPr lang="en-GB" dirty="0" smtClean="0"/>
              <a:t>Eva lied and called herself Mrs Birling</a:t>
            </a:r>
          </a:p>
          <a:p>
            <a:r>
              <a:rPr lang="en-GB" dirty="0" smtClean="0"/>
              <a:t>Mrs Birling listened to her story but felt she did nothing wrong</a:t>
            </a:r>
          </a:p>
          <a:p>
            <a:r>
              <a:rPr lang="en-GB" dirty="0" smtClean="0"/>
              <a:t>Priestley builds tension – tricks Mrs Birling</a:t>
            </a:r>
            <a:r>
              <a:rPr lang="en-GB" dirty="0"/>
              <a:t> </a:t>
            </a:r>
            <a:r>
              <a:rPr lang="en-GB" dirty="0" smtClean="0"/>
              <a:t>into saying the father of the unborn child is ‘ entirely responsible’ and ought ‘to be compelled to confess in public his </a:t>
            </a:r>
            <a:r>
              <a:rPr lang="en-GB" dirty="0" err="1" smtClean="0"/>
              <a:t>rsponsibility</a:t>
            </a:r>
            <a:r>
              <a:rPr lang="en-GB" dirty="0" smtClean="0"/>
              <a:t>’</a:t>
            </a:r>
          </a:p>
        </p:txBody>
      </p:sp>
    </p:spTree>
    <p:extLst>
      <p:ext uri="{BB962C8B-B14F-4D97-AF65-F5344CB8AC3E}">
        <p14:creationId xmlns:p14="http://schemas.microsoft.com/office/powerpoint/2010/main" val="1955001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Dramatic Irony</a:t>
            </a:r>
            <a:endParaRPr lang="en-GB" dirty="0"/>
          </a:p>
        </p:txBody>
      </p:sp>
      <p:sp>
        <p:nvSpPr>
          <p:cNvPr id="3" name="Content Placeholder 2"/>
          <p:cNvSpPr>
            <a:spLocks noGrp="1"/>
          </p:cNvSpPr>
          <p:nvPr>
            <p:ph idx="1"/>
          </p:nvPr>
        </p:nvSpPr>
        <p:spPr/>
        <p:txBody>
          <a:bodyPr>
            <a:normAutofit lnSpcReduction="10000"/>
          </a:bodyPr>
          <a:lstStyle/>
          <a:p>
            <a:r>
              <a:rPr lang="en-GB" dirty="0" smtClean="0"/>
              <a:t>Audience and Sheila aware that the finger points at Eric</a:t>
            </a:r>
          </a:p>
          <a:p>
            <a:r>
              <a:rPr lang="en-GB" dirty="0" smtClean="0"/>
              <a:t>When the Inspector says he is waiting to do his duty, as Mrs B advised him, Mrs B realises that her son is implicated</a:t>
            </a:r>
          </a:p>
          <a:p>
            <a:r>
              <a:rPr lang="en-GB" dirty="0" smtClean="0"/>
              <a:t>Crucial moment – Priestley gets a door to slam – front door – heightens suspense – characters and audience wait with anticipation for Eric.</a:t>
            </a:r>
            <a:endParaRPr lang="en-GB" dirty="0"/>
          </a:p>
        </p:txBody>
      </p:sp>
    </p:spTree>
    <p:extLst>
      <p:ext uri="{BB962C8B-B14F-4D97-AF65-F5344CB8AC3E}">
        <p14:creationId xmlns:p14="http://schemas.microsoft.com/office/powerpoint/2010/main" val="3639894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Inspector</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Linked to the </a:t>
            </a:r>
            <a:r>
              <a:rPr lang="en-GB" dirty="0"/>
              <a:t>supernatural power of the Inspector </a:t>
            </a:r>
            <a:r>
              <a:rPr lang="en-GB" dirty="0" smtClean="0"/>
              <a:t> </a:t>
            </a:r>
            <a:r>
              <a:rPr lang="en-GB" dirty="0"/>
              <a:t>“Goole</a:t>
            </a:r>
            <a:r>
              <a:rPr lang="en-GB" dirty="0" smtClean="0"/>
              <a:t>,” </a:t>
            </a:r>
            <a:r>
              <a:rPr lang="en-GB" dirty="0"/>
              <a:t>becomes “ghoul”: a haunting spirit closely associated with corpses and the dead. </a:t>
            </a:r>
            <a:endParaRPr lang="en-GB" dirty="0" smtClean="0"/>
          </a:p>
          <a:p>
            <a:r>
              <a:rPr lang="en-GB" dirty="0" smtClean="0"/>
              <a:t>Is </a:t>
            </a:r>
            <a:r>
              <a:rPr lang="en-GB" dirty="0"/>
              <a:t>the Inspector some kind of ghostly incarnation of Eva Smith, determined to return to her killers to make them realize the error of their ways? </a:t>
            </a:r>
            <a:endParaRPr lang="en-GB" dirty="0" smtClean="0"/>
          </a:p>
          <a:p>
            <a:r>
              <a:rPr lang="en-GB" dirty="0" smtClean="0"/>
              <a:t>At </a:t>
            </a:r>
            <a:r>
              <a:rPr lang="en-GB" dirty="0"/>
              <a:t>this point in the play, the Inspector’s role is hugely ambiguous, yet his power over the family is growing. </a:t>
            </a:r>
            <a:endParaRPr lang="en-GB" dirty="0" smtClean="0"/>
          </a:p>
          <a:p>
            <a:r>
              <a:rPr lang="en-GB" dirty="0" smtClean="0"/>
              <a:t>He manages </a:t>
            </a:r>
            <a:r>
              <a:rPr lang="en-GB" dirty="0"/>
              <a:t>to break the composure of </a:t>
            </a:r>
            <a:r>
              <a:rPr lang="en-GB" dirty="0" smtClean="0"/>
              <a:t>Mrs </a:t>
            </a:r>
            <a:r>
              <a:rPr lang="en-GB" dirty="0"/>
              <a:t>Birling by allowing her to trap her own son. </a:t>
            </a:r>
            <a:endParaRPr lang="en-GB" dirty="0"/>
          </a:p>
        </p:txBody>
      </p:sp>
    </p:spTree>
    <p:extLst>
      <p:ext uri="{BB962C8B-B14F-4D97-AF65-F5344CB8AC3E}">
        <p14:creationId xmlns:p14="http://schemas.microsoft.com/office/powerpoint/2010/main" val="4229312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Sheila and Gerald</a:t>
            </a:r>
            <a:endParaRPr lang="en-GB" dirty="0"/>
          </a:p>
        </p:txBody>
      </p:sp>
      <p:sp>
        <p:nvSpPr>
          <p:cNvPr id="3" name="Content Placeholder 2"/>
          <p:cNvSpPr>
            <a:spLocks noGrp="1"/>
          </p:cNvSpPr>
          <p:nvPr>
            <p:ph idx="1"/>
          </p:nvPr>
        </p:nvSpPr>
        <p:spPr/>
        <p:txBody>
          <a:bodyPr/>
          <a:lstStyle/>
          <a:p>
            <a:r>
              <a:rPr lang="en-GB" dirty="0" smtClean="0"/>
              <a:t>The Inspector’s entrance allows him to question Gerald</a:t>
            </a:r>
          </a:p>
          <a:p>
            <a:r>
              <a:rPr lang="en-GB" dirty="0" smtClean="0"/>
              <a:t>At first Gerald wants Sheila to leave</a:t>
            </a:r>
          </a:p>
          <a:p>
            <a:r>
              <a:rPr lang="en-GB" dirty="0" smtClean="0"/>
              <a:t>‘unpleasant and disturbing’ – Sheila insists on staying.</a:t>
            </a:r>
          </a:p>
          <a:p>
            <a:r>
              <a:rPr lang="en-GB" dirty="0" smtClean="0"/>
              <a:t>Tension between Sheila and Gerald</a:t>
            </a:r>
            <a:endParaRPr lang="en-GB" dirty="0"/>
          </a:p>
        </p:txBody>
      </p:sp>
    </p:spTree>
    <p:extLst>
      <p:ext uri="{BB962C8B-B14F-4D97-AF65-F5344CB8AC3E}">
        <p14:creationId xmlns:p14="http://schemas.microsoft.com/office/powerpoint/2010/main" val="4070133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Inspector</a:t>
            </a:r>
            <a:endParaRPr lang="en-GB" dirty="0"/>
          </a:p>
        </p:txBody>
      </p:sp>
      <p:sp>
        <p:nvSpPr>
          <p:cNvPr id="3" name="Content Placeholder 2"/>
          <p:cNvSpPr>
            <a:spLocks noGrp="1"/>
          </p:cNvSpPr>
          <p:nvPr>
            <p:ph idx="1"/>
          </p:nvPr>
        </p:nvSpPr>
        <p:spPr/>
        <p:txBody>
          <a:bodyPr/>
          <a:lstStyle/>
          <a:p>
            <a:r>
              <a:rPr lang="en-GB" dirty="0"/>
              <a:t>Some critics have argued that “Goole” is in fact a reference to a fishing village not far from Priestley’s native Bradford and that the Inspector is simply to be read as “fishing” for information and hooking in the </a:t>
            </a:r>
            <a:r>
              <a:rPr lang="en-GB" dirty="0" err="1"/>
              <a:t>Birlings</a:t>
            </a:r>
            <a:r>
              <a:rPr lang="en-GB" dirty="0"/>
              <a:t>. Whether a ghoul or simply Goole, the Inspector, by the end of the second act, has become a compellingly authoritative figure. </a:t>
            </a:r>
          </a:p>
          <a:p>
            <a:endParaRPr lang="en-GB" dirty="0"/>
          </a:p>
        </p:txBody>
      </p:sp>
    </p:spTree>
    <p:extLst>
      <p:ext uri="{BB962C8B-B14F-4D97-AF65-F5344CB8AC3E}">
        <p14:creationId xmlns:p14="http://schemas.microsoft.com/office/powerpoint/2010/main" val="1565750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Reflection</a:t>
            </a:r>
            <a:endParaRPr lang="en-GB" dirty="0"/>
          </a:p>
        </p:txBody>
      </p:sp>
      <p:sp>
        <p:nvSpPr>
          <p:cNvPr id="3" name="Content Placeholder 2"/>
          <p:cNvSpPr>
            <a:spLocks noGrp="1"/>
          </p:cNvSpPr>
          <p:nvPr>
            <p:ph idx="1"/>
          </p:nvPr>
        </p:nvSpPr>
        <p:spPr/>
        <p:txBody>
          <a:bodyPr>
            <a:normAutofit lnSpcReduction="10000"/>
          </a:bodyPr>
          <a:lstStyle/>
          <a:p>
            <a:r>
              <a:rPr lang="en-GB" dirty="0"/>
              <a:t>Priestley’s socialist message—that everyone must look out for each other—is extended further in the Inspector’s damning comment that the public people “have responsibilities as well as privileges.” Though the three younger characters, Gerald, Eric and Sheila, all are partly to blame in Eva’s death, it is with the two elder </a:t>
            </a:r>
            <a:r>
              <a:rPr lang="en-GB" dirty="0" err="1"/>
              <a:t>Birlings</a:t>
            </a:r>
            <a:r>
              <a:rPr lang="en-GB"/>
              <a:t> that the main point of blame rests.</a:t>
            </a:r>
            <a:endParaRPr lang="en-GB"/>
          </a:p>
        </p:txBody>
      </p:sp>
    </p:spTree>
    <p:extLst>
      <p:ext uri="{BB962C8B-B14F-4D97-AF65-F5344CB8AC3E}">
        <p14:creationId xmlns:p14="http://schemas.microsoft.com/office/powerpoint/2010/main" val="2385488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Ending of Act</a:t>
            </a:r>
            <a:endParaRPr lang="en-GB" dirty="0"/>
          </a:p>
        </p:txBody>
      </p:sp>
      <p:sp>
        <p:nvSpPr>
          <p:cNvPr id="3" name="Content Placeholder 2"/>
          <p:cNvSpPr>
            <a:spLocks noGrp="1"/>
          </p:cNvSpPr>
          <p:nvPr>
            <p:ph idx="1"/>
          </p:nvPr>
        </p:nvSpPr>
        <p:spPr/>
        <p:txBody>
          <a:bodyPr/>
          <a:lstStyle/>
          <a:p>
            <a:r>
              <a:rPr lang="en-GB" dirty="0" smtClean="0"/>
              <a:t>Same as the first – ends on a cliff hanger</a:t>
            </a:r>
          </a:p>
          <a:p>
            <a:r>
              <a:rPr lang="en-GB" dirty="0" smtClean="0"/>
              <a:t>Priestley creates suspense</a:t>
            </a:r>
          </a:p>
          <a:p>
            <a:endParaRPr lang="en-GB" dirty="0"/>
          </a:p>
        </p:txBody>
      </p:sp>
    </p:spTree>
    <p:extLst>
      <p:ext uri="{BB962C8B-B14F-4D97-AF65-F5344CB8AC3E}">
        <p14:creationId xmlns:p14="http://schemas.microsoft.com/office/powerpoint/2010/main" val="2577258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Mrs Birling</a:t>
            </a:r>
            <a:endParaRPr lang="en-GB" dirty="0"/>
          </a:p>
        </p:txBody>
      </p:sp>
      <p:sp>
        <p:nvSpPr>
          <p:cNvPr id="3" name="Content Placeholder 2"/>
          <p:cNvSpPr>
            <a:spLocks noGrp="1"/>
          </p:cNvSpPr>
          <p:nvPr>
            <p:ph idx="1"/>
          </p:nvPr>
        </p:nvSpPr>
        <p:spPr/>
        <p:txBody>
          <a:bodyPr/>
          <a:lstStyle/>
          <a:p>
            <a:r>
              <a:rPr lang="en-GB" dirty="0" smtClean="0"/>
              <a:t>Mrs Birling’s entrance facilitates a number of developments:</a:t>
            </a:r>
          </a:p>
          <a:p>
            <a:r>
              <a:rPr lang="en-GB" dirty="0" smtClean="0"/>
              <a:t>We gain an insight into her pompous character</a:t>
            </a:r>
          </a:p>
          <a:p>
            <a:r>
              <a:rPr lang="en-GB" dirty="0" smtClean="0"/>
              <a:t>We are shown her attitude towards class and social standing.</a:t>
            </a:r>
          </a:p>
          <a:p>
            <a:r>
              <a:rPr lang="en-GB" dirty="0" smtClean="0"/>
              <a:t>She reminds the Inspector of her husbands position within society</a:t>
            </a:r>
            <a:endParaRPr lang="en-GB" dirty="0"/>
          </a:p>
        </p:txBody>
      </p:sp>
    </p:spTree>
    <p:extLst>
      <p:ext uri="{BB962C8B-B14F-4D97-AF65-F5344CB8AC3E}">
        <p14:creationId xmlns:p14="http://schemas.microsoft.com/office/powerpoint/2010/main" val="817592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Mrs Birling</a:t>
            </a:r>
            <a:endParaRPr lang="en-GB" dirty="0"/>
          </a:p>
        </p:txBody>
      </p:sp>
      <p:sp>
        <p:nvSpPr>
          <p:cNvPr id="3" name="Content Placeholder 2"/>
          <p:cNvSpPr>
            <a:spLocks noGrp="1"/>
          </p:cNvSpPr>
          <p:nvPr>
            <p:ph idx="1"/>
          </p:nvPr>
        </p:nvSpPr>
        <p:spPr/>
        <p:txBody>
          <a:bodyPr/>
          <a:lstStyle/>
          <a:p>
            <a:r>
              <a:rPr lang="en-GB" dirty="0" smtClean="0"/>
              <a:t>‘girls of that class’ – talks dismissively about this to influence others – </a:t>
            </a:r>
            <a:r>
              <a:rPr lang="en-GB" smtClean="0"/>
              <a:t>distant herself </a:t>
            </a:r>
            <a:r>
              <a:rPr lang="en-GB" dirty="0" smtClean="0"/>
              <a:t>from events.</a:t>
            </a:r>
          </a:p>
          <a:p>
            <a:r>
              <a:rPr lang="en-GB" dirty="0" smtClean="0"/>
              <a:t>We are shown the difference between her and Sheila’s attitudes towards the Inspector and responsibility.</a:t>
            </a:r>
          </a:p>
          <a:p>
            <a:r>
              <a:rPr lang="en-GB" dirty="0" smtClean="0"/>
              <a:t>Eric’s drinking is revealed at this time (remember by Priestley)</a:t>
            </a:r>
            <a:endParaRPr lang="en-GB" dirty="0"/>
          </a:p>
        </p:txBody>
      </p:sp>
    </p:spTree>
    <p:extLst>
      <p:ext uri="{BB962C8B-B14F-4D97-AF65-F5344CB8AC3E}">
        <p14:creationId xmlns:p14="http://schemas.microsoft.com/office/powerpoint/2010/main" val="1566609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 Birling</a:t>
            </a:r>
            <a:endParaRPr lang="en-GB" dirty="0"/>
          </a:p>
        </p:txBody>
      </p:sp>
      <p:sp>
        <p:nvSpPr>
          <p:cNvPr id="3" name="Content Placeholder 2"/>
          <p:cNvSpPr>
            <a:spLocks noGrp="1"/>
          </p:cNvSpPr>
          <p:nvPr>
            <p:ph idx="1"/>
          </p:nvPr>
        </p:nvSpPr>
        <p:spPr/>
        <p:txBody>
          <a:bodyPr>
            <a:normAutofit lnSpcReduction="10000"/>
          </a:bodyPr>
          <a:lstStyle/>
          <a:p>
            <a:r>
              <a:rPr lang="en-GB" dirty="0" smtClean="0"/>
              <a:t>He re-enters saying he has being trying to persuade Eric to go to bed.</a:t>
            </a:r>
          </a:p>
          <a:p>
            <a:r>
              <a:rPr lang="en-GB" dirty="0" smtClean="0"/>
              <a:t>Eric refuses </a:t>
            </a:r>
          </a:p>
          <a:p>
            <a:r>
              <a:rPr lang="en-GB" dirty="0" smtClean="0"/>
              <a:t>Priestley’s play is shown as organised when the Inspector states Eric will have to  ‘ wait his turn’ to be questioned.</a:t>
            </a:r>
          </a:p>
          <a:p>
            <a:r>
              <a:rPr lang="en-GB" dirty="0" smtClean="0"/>
              <a:t>Sheila re-enters – excitable behaviour – unlike the others she can see the omniscience of the Inspector.</a:t>
            </a:r>
            <a:endParaRPr lang="en-GB" dirty="0"/>
          </a:p>
        </p:txBody>
      </p:sp>
    </p:spTree>
    <p:extLst>
      <p:ext uri="{BB962C8B-B14F-4D97-AF65-F5344CB8AC3E}">
        <p14:creationId xmlns:p14="http://schemas.microsoft.com/office/powerpoint/2010/main" val="1482727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Gerald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Inspector questions him – Gerald reveals his story – </a:t>
            </a:r>
          </a:p>
          <a:p>
            <a:r>
              <a:rPr lang="en-GB" dirty="0" smtClean="0"/>
              <a:t>Inspector asks Gerald if he was in love with Daisy and Mr Birling protests – he is </a:t>
            </a:r>
            <a:r>
              <a:rPr lang="en-GB" dirty="0"/>
              <a:t>q</a:t>
            </a:r>
            <a:r>
              <a:rPr lang="en-GB" dirty="0" smtClean="0"/>
              <a:t>uickly put in his place by the Inspector ‘Why should you do any protesting? It was you who turned the girl out in the first place.’</a:t>
            </a:r>
          </a:p>
          <a:p>
            <a:r>
              <a:rPr lang="en-GB" dirty="0" smtClean="0"/>
              <a:t>Priestley uses Inspector as a choric device, reminding the audience of Mr Birling’s part in Eva’s life.</a:t>
            </a:r>
            <a:endParaRPr lang="en-GB" dirty="0"/>
          </a:p>
        </p:txBody>
      </p:sp>
    </p:spTree>
    <p:extLst>
      <p:ext uri="{BB962C8B-B14F-4D97-AF65-F5344CB8AC3E}">
        <p14:creationId xmlns:p14="http://schemas.microsoft.com/office/powerpoint/2010/main" val="2176903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Gerald Croft’s character</a:t>
            </a:r>
            <a:endParaRPr lang="en-GB" dirty="0"/>
          </a:p>
        </p:txBody>
      </p:sp>
      <p:sp>
        <p:nvSpPr>
          <p:cNvPr id="3" name="Content Placeholder 2"/>
          <p:cNvSpPr>
            <a:spLocks noGrp="1"/>
          </p:cNvSpPr>
          <p:nvPr>
            <p:ph idx="1"/>
          </p:nvPr>
        </p:nvSpPr>
        <p:spPr/>
        <p:txBody>
          <a:bodyPr/>
          <a:lstStyle/>
          <a:p>
            <a:r>
              <a:rPr lang="en-GB" dirty="0" smtClean="0"/>
              <a:t>Is confident</a:t>
            </a:r>
          </a:p>
          <a:p>
            <a:r>
              <a:rPr lang="en-GB" dirty="0" smtClean="0"/>
              <a:t>Is well mannered</a:t>
            </a:r>
          </a:p>
          <a:p>
            <a:r>
              <a:rPr lang="en-GB" dirty="0" smtClean="0"/>
              <a:t>Is a businessman</a:t>
            </a:r>
          </a:p>
          <a:p>
            <a:r>
              <a:rPr lang="en-GB" dirty="0" smtClean="0"/>
              <a:t>Is immoral (sinful)</a:t>
            </a:r>
          </a:p>
          <a:p>
            <a:r>
              <a:rPr lang="en-GB" dirty="0" smtClean="0"/>
              <a:t>Is calm</a:t>
            </a:r>
          </a:p>
          <a:p>
            <a:r>
              <a:rPr lang="en-GB" dirty="0" smtClean="0"/>
              <a:t>Is conservative</a:t>
            </a:r>
            <a:endParaRPr lang="en-GB" dirty="0"/>
          </a:p>
        </p:txBody>
      </p:sp>
    </p:spTree>
    <p:extLst>
      <p:ext uri="{BB962C8B-B14F-4D97-AF65-F5344CB8AC3E}">
        <p14:creationId xmlns:p14="http://schemas.microsoft.com/office/powerpoint/2010/main" val="1567906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Gerald</a:t>
            </a:r>
            <a:endParaRPr lang="en-GB" dirty="0"/>
          </a:p>
        </p:txBody>
      </p:sp>
      <p:sp>
        <p:nvSpPr>
          <p:cNvPr id="3" name="Content Placeholder 2"/>
          <p:cNvSpPr>
            <a:spLocks noGrp="1"/>
          </p:cNvSpPr>
          <p:nvPr>
            <p:ph idx="1"/>
          </p:nvPr>
        </p:nvSpPr>
        <p:spPr/>
        <p:txBody>
          <a:bodyPr>
            <a:normAutofit lnSpcReduction="10000"/>
          </a:bodyPr>
          <a:lstStyle/>
          <a:p>
            <a:r>
              <a:rPr lang="en-GB" dirty="0" smtClean="0"/>
              <a:t>Gerald’s outlook on life is similar to Birling</a:t>
            </a:r>
          </a:p>
          <a:p>
            <a:r>
              <a:rPr lang="en-GB" dirty="0" smtClean="0"/>
              <a:t>They both have experience as business men</a:t>
            </a:r>
          </a:p>
          <a:p>
            <a:r>
              <a:rPr lang="en-GB" dirty="0" smtClean="0"/>
              <a:t>His vision of the future seems to be similar to Birling (conservative ideas)</a:t>
            </a:r>
          </a:p>
          <a:p>
            <a:r>
              <a:rPr lang="en-GB" dirty="0" smtClean="0"/>
              <a:t>As with Mr Birling – Gerald’s first response to knowing the girl is to conceal it.</a:t>
            </a:r>
          </a:p>
          <a:p>
            <a:r>
              <a:rPr lang="en-GB" dirty="0" smtClean="0"/>
              <a:t>He helped her – then had the affair – not premeditated</a:t>
            </a:r>
            <a:endParaRPr lang="en-GB" dirty="0"/>
          </a:p>
        </p:txBody>
      </p:sp>
    </p:spTree>
    <p:extLst>
      <p:ext uri="{BB962C8B-B14F-4D97-AF65-F5344CB8AC3E}">
        <p14:creationId xmlns:p14="http://schemas.microsoft.com/office/powerpoint/2010/main" val="77205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Gerald</a:t>
            </a:r>
            <a:endParaRPr lang="en-GB" dirty="0"/>
          </a:p>
        </p:txBody>
      </p:sp>
      <p:sp>
        <p:nvSpPr>
          <p:cNvPr id="3" name="Content Placeholder 2"/>
          <p:cNvSpPr>
            <a:spLocks noGrp="1"/>
          </p:cNvSpPr>
          <p:nvPr>
            <p:ph idx="1"/>
          </p:nvPr>
        </p:nvSpPr>
        <p:spPr/>
        <p:txBody>
          <a:bodyPr/>
          <a:lstStyle/>
          <a:p>
            <a:r>
              <a:rPr lang="en-GB" dirty="0" smtClean="0"/>
              <a:t>Traditionalist – traditional ideas</a:t>
            </a:r>
          </a:p>
          <a:p>
            <a:r>
              <a:rPr lang="en-GB" dirty="0" smtClean="0"/>
              <a:t>Like Mr Birling he tries to prevent Sheila hearing about the affair</a:t>
            </a:r>
          </a:p>
          <a:p>
            <a:r>
              <a:rPr lang="en-GB" dirty="0" smtClean="0"/>
              <a:t>Could be seen as honourable – not wanting to hurt Sheila / helping Daisy</a:t>
            </a:r>
          </a:p>
          <a:p>
            <a:r>
              <a:rPr lang="en-GB" dirty="0" smtClean="0"/>
              <a:t>Even Sheila says ‘wonderful </a:t>
            </a:r>
            <a:r>
              <a:rPr lang="en-GB" smtClean="0"/>
              <a:t>fairy Prince’ !</a:t>
            </a:r>
            <a:endParaRPr lang="en-GB" dirty="0"/>
          </a:p>
        </p:txBody>
      </p:sp>
    </p:spTree>
    <p:extLst>
      <p:ext uri="{BB962C8B-B14F-4D97-AF65-F5344CB8AC3E}">
        <p14:creationId xmlns:p14="http://schemas.microsoft.com/office/powerpoint/2010/main" val="20087120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105</TotalTime>
  <Words>1087</Words>
  <Application>Microsoft Office PowerPoint</Application>
  <PresentationFormat>On-screen Show (4:3)</PresentationFormat>
  <Paragraphs>96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Act 2</vt:lpstr>
      <vt:lpstr>Sheila and Gerald</vt:lpstr>
      <vt:lpstr>Mrs Birling</vt:lpstr>
      <vt:lpstr>Mrs Birling</vt:lpstr>
      <vt:lpstr>Mr Birling</vt:lpstr>
      <vt:lpstr>Gerald</vt:lpstr>
      <vt:lpstr>Gerald Croft’s character</vt:lpstr>
      <vt:lpstr>Gerald</vt:lpstr>
      <vt:lpstr>Gerald</vt:lpstr>
      <vt:lpstr>Euphemism</vt:lpstr>
      <vt:lpstr>Mr Birling</vt:lpstr>
      <vt:lpstr>Gerald</vt:lpstr>
      <vt:lpstr>Sheila</vt:lpstr>
      <vt:lpstr>Mrs Birling</vt:lpstr>
      <vt:lpstr>Priestley’s View</vt:lpstr>
      <vt:lpstr>Priestley’s ideals</vt:lpstr>
      <vt:lpstr>Mrs Birling</vt:lpstr>
      <vt:lpstr>Dramatic Irony</vt:lpstr>
      <vt:lpstr>Inspector</vt:lpstr>
      <vt:lpstr>Inspector</vt:lpstr>
      <vt:lpstr>Reflection</vt:lpstr>
      <vt:lpstr>Ending of Act</vt:lpstr>
    </vt:vector>
  </TitlesOfParts>
  <Company>Sanders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2</dc:title>
  <dc:creator>Nicola Locke</dc:creator>
  <cp:lastModifiedBy>Nicola Locke</cp:lastModifiedBy>
  <cp:revision>10</cp:revision>
  <dcterms:created xsi:type="dcterms:W3CDTF">2014-12-06T15:01:40Z</dcterms:created>
  <dcterms:modified xsi:type="dcterms:W3CDTF">2014-12-08T22:09:07Z</dcterms:modified>
</cp:coreProperties>
</file>